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575B-D199-4178-8A49-174FE9F162E5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A35-1AA3-4D06-898C-25C7D467B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575B-D199-4178-8A49-174FE9F162E5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A35-1AA3-4D06-898C-25C7D467B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575B-D199-4178-8A49-174FE9F162E5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A35-1AA3-4D06-898C-25C7D467B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575B-D199-4178-8A49-174FE9F162E5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A35-1AA3-4D06-898C-25C7D467B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575B-D199-4178-8A49-174FE9F162E5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A35-1AA3-4D06-898C-25C7D467B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575B-D199-4178-8A49-174FE9F162E5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A35-1AA3-4D06-898C-25C7D467B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575B-D199-4178-8A49-174FE9F162E5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A35-1AA3-4D06-898C-25C7D467B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575B-D199-4178-8A49-174FE9F162E5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A35-1AA3-4D06-898C-25C7D467B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575B-D199-4178-8A49-174FE9F162E5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A35-1AA3-4D06-898C-25C7D467B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575B-D199-4178-8A49-174FE9F162E5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A35-1AA3-4D06-898C-25C7D467B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575B-D199-4178-8A49-174FE9F162E5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9A35-1AA3-4D06-898C-25C7D467B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A575B-D199-4178-8A49-174FE9F162E5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B9A35-1AA3-4D06-898C-25C7D467B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57200"/>
            <a:ext cx="4953000" cy="1752601"/>
          </a:xfrm>
        </p:spPr>
        <p:txBody>
          <a:bodyPr>
            <a:noAutofit/>
          </a:bodyPr>
          <a:lstStyle/>
          <a:p>
            <a:r>
              <a:rPr lang="sr-Latn-RS" sz="4000" b="1"/>
              <a:t> ZDRAVSTVEN</a:t>
            </a:r>
            <a:r>
              <a:rPr lang="en-US" sz="4000" b="1"/>
              <a:t>A</a:t>
            </a:r>
            <a:r>
              <a:rPr lang="sr-Latn-RS" sz="4000" b="1"/>
              <a:t>  ZAŠTIT</a:t>
            </a:r>
            <a:r>
              <a:rPr lang="en-US" sz="4000" b="1"/>
              <a:t>A</a:t>
            </a:r>
            <a:r>
              <a:rPr lang="sr-Latn-RS" sz="4000" b="1"/>
              <a:t> DECE INFORMACIJE ZA SVE</a:t>
            </a:r>
            <a:endParaRPr lang="en-US" sz="40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867400"/>
            <a:ext cx="7696200" cy="4572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>
                <a:solidFill>
                  <a:srgbClr val="0070C0"/>
                </a:solidFill>
              </a:rPr>
              <a:t>Prim dr Mirjana Radovanovi</a:t>
            </a:r>
            <a:r>
              <a:rPr lang="sr-Latn-RS">
                <a:solidFill>
                  <a:srgbClr val="0070C0"/>
                </a:solidFill>
              </a:rPr>
              <a:t>ć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" y="381000"/>
            <a:ext cx="201294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9525" y="2366963"/>
            <a:ext cx="4597350" cy="327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sr-Latn-RS" b="1">
                <a:latin typeface="+mn-lt"/>
                <a:cs typeface="Arial" pitchFamily="34" charset="0"/>
              </a:rPr>
              <a:t>CHIFA je jedan od pet </a:t>
            </a:r>
            <a:br>
              <a:rPr lang="sr-Latn-RS" b="1">
                <a:latin typeface="+mn-lt"/>
                <a:cs typeface="Arial" pitchFamily="34" charset="0"/>
              </a:rPr>
            </a:br>
            <a:r>
              <a:rPr lang="sr-Latn-RS" b="1">
                <a:latin typeface="+mn-lt"/>
                <a:cs typeface="Arial" pitchFamily="34" charset="0"/>
              </a:rPr>
              <a:t>HIFA globalnih foruma</a:t>
            </a:r>
            <a:endParaRPr lang="en-US" b="1">
              <a:latin typeface="+mn-lt"/>
              <a:cs typeface="Arial" pitchFamily="34" charset="0"/>
            </a:endParaRPr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6175" y="2151063"/>
            <a:ext cx="1800225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962400"/>
            <a:ext cx="1719263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3886200"/>
            <a:ext cx="19812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3962400"/>
            <a:ext cx="17557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3886200"/>
            <a:ext cx="169862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600" b="1">
                <a:latin typeface="+mn-lt"/>
                <a:cs typeface="Arial" pitchFamily="34" charset="0"/>
              </a:rPr>
              <a:t>Profesionalne organizacije koje podržavaju i administriraju CHIFA</a:t>
            </a:r>
            <a:endParaRPr lang="en-US" sz="3600" b="1">
              <a:latin typeface="+mn-lt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057400"/>
            <a:ext cx="5441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4588" y="3567112"/>
            <a:ext cx="3656012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5084763"/>
            <a:ext cx="39179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" y="241300"/>
            <a:ext cx="2062163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42988" y="2492375"/>
            <a:ext cx="6842125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RS" altLang="en-US" sz="3600">
                <a:solidFill>
                  <a:srgbClr val="FB9205"/>
                </a:solidFill>
                <a:cs typeface="Arial" pitchFamily="34" charset="0"/>
              </a:rPr>
              <a:t>Pridružite se globalnoj zajednici i forumu za diskusiju (besplatno)</a:t>
            </a:r>
            <a:r>
              <a:rPr lang="en-US" altLang="en-US" sz="3600">
                <a:solidFill>
                  <a:srgbClr val="FB9205"/>
                </a:solidFill>
              </a:rPr>
              <a:t>: </a:t>
            </a:r>
          </a:p>
          <a:p>
            <a:pPr algn="ctr" eaLnBrk="1" hangingPunct="1"/>
            <a:r>
              <a:rPr lang="en-US" altLang="en-US" sz="4000" b="1"/>
              <a:t>www.chifa.org</a:t>
            </a:r>
          </a:p>
          <a:p>
            <a:endParaRPr lang="en-GB" altLang="en-US" sz="3000"/>
          </a:p>
        </p:txBody>
      </p:sp>
      <p:sp>
        <p:nvSpPr>
          <p:cNvPr id="5" name="Rectangle 4"/>
          <p:cNvSpPr/>
          <p:nvPr/>
        </p:nvSpPr>
        <p:spPr>
          <a:xfrm>
            <a:off x="3005157" y="5229200"/>
            <a:ext cx="3569119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sr-Latn-RS" sz="4000" b="1">
                <a:ln/>
                <a:solidFill>
                  <a:schemeClr val="accent4"/>
                </a:solidFill>
                <a:cs typeface="Arial" pitchFamily="34" charset="0"/>
              </a:rPr>
              <a:t>Hvala na pažnji</a:t>
            </a:r>
            <a:r>
              <a:rPr lang="sr-Latn-RS" sz="4000" b="1">
                <a:ln/>
                <a:solidFill>
                  <a:schemeClr val="accent4"/>
                </a:solidFill>
              </a:rPr>
              <a:t>!</a:t>
            </a:r>
            <a:endParaRPr lang="en-US" sz="4000" b="1" dirty="0">
              <a:ln/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>
            <a:noAutofit/>
          </a:bodyPr>
          <a:lstStyle/>
          <a:p>
            <a:r>
              <a:rPr lang="sr-Latn-RS" sz="3600" b="1"/>
              <a:t>ZDRAVSTVEN</a:t>
            </a:r>
            <a:r>
              <a:rPr lang="en-US" sz="3600" b="1"/>
              <a:t>A</a:t>
            </a:r>
            <a:r>
              <a:rPr lang="sr-Latn-RS" sz="3600" b="1"/>
              <a:t>  ZAŠTIT</a:t>
            </a:r>
            <a:r>
              <a:rPr lang="en-US" sz="3600" b="1"/>
              <a:t>A</a:t>
            </a:r>
            <a:r>
              <a:rPr lang="sr-Latn-RS" sz="3600" b="1"/>
              <a:t> DECE INFORMACIJE </a:t>
            </a:r>
            <a:r>
              <a:rPr lang="en-US" sz="3600" b="1"/>
              <a:t> </a:t>
            </a:r>
            <a:r>
              <a:rPr lang="sr-Latn-RS" sz="3600" b="1"/>
              <a:t>ZA SVE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4582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/>
              <a:t>Svet u kome </a:t>
            </a:r>
            <a:r>
              <a:rPr lang="en-US" sz="2400" b="1"/>
              <a:t>svaki zdravstveni radnik</a:t>
            </a:r>
            <a:r>
              <a:rPr lang="en-US" sz="2400"/>
              <a:t>, </a:t>
            </a:r>
            <a:r>
              <a:rPr lang="en-US" sz="2400" b="1"/>
              <a:t>svaki roditelj i</a:t>
            </a:r>
            <a:r>
              <a:rPr lang="en-US" sz="2400"/>
              <a:t> </a:t>
            </a:r>
          </a:p>
          <a:p>
            <a:pPr>
              <a:buNone/>
            </a:pPr>
            <a:r>
              <a:rPr lang="en-US" sz="2400" b="1"/>
              <a:t>svako dete </a:t>
            </a:r>
            <a:r>
              <a:rPr lang="en-US" sz="2400"/>
              <a:t>imaju </a:t>
            </a:r>
            <a:r>
              <a:rPr lang="en-US" sz="2400" b="1"/>
              <a:t>pristup informacijama o zdravlju </a:t>
            </a:r>
            <a:r>
              <a:rPr lang="en-US" sz="2400"/>
              <a:t>koje</a:t>
            </a:r>
          </a:p>
          <a:p>
            <a:pPr>
              <a:buNone/>
            </a:pPr>
            <a:r>
              <a:rPr lang="en-US" sz="2400"/>
              <a:t>su im potrebne za zaštitu, kako sopstveng, tako i</a:t>
            </a:r>
          </a:p>
          <a:p>
            <a:pPr>
              <a:buNone/>
            </a:pPr>
            <a:r>
              <a:rPr lang="en-US" sz="2400"/>
              <a:t> zdravlja svoje dece, za koje su odgovorni</a:t>
            </a:r>
          </a:p>
          <a:p>
            <a:pPr>
              <a:buNone/>
            </a:pPr>
            <a:r>
              <a:rPr lang="en-US" sz="3000"/>
              <a:t> </a:t>
            </a:r>
            <a:r>
              <a:rPr lang="en-US" sz="2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3000 članova </a:t>
            </a:r>
            <a:r>
              <a:rPr lang="en-US" sz="2200"/>
              <a:t>(profesionalci  u domen</a:t>
            </a:r>
            <a:r>
              <a:rPr lang="sr-Latn-RS" sz="2200"/>
              <a:t>ima</a:t>
            </a:r>
            <a:r>
              <a:rPr lang="en-US" sz="2200"/>
              <a:t> zdravstvene zaštite dece,</a:t>
            </a:r>
          </a:p>
          <a:p>
            <a:pPr>
              <a:buNone/>
            </a:pPr>
            <a:r>
              <a:rPr lang="en-US" sz="2200"/>
              <a:t> istraživa</a:t>
            </a:r>
            <a:r>
              <a:rPr lang="sr-Latn-RS" sz="2200"/>
              <a:t>nja</a:t>
            </a:r>
            <a:r>
              <a:rPr lang="en-US" sz="2200"/>
              <a:t>, izdava</a:t>
            </a:r>
            <a:r>
              <a:rPr lang="sr-Latn-RS" sz="2200"/>
              <a:t>štva</a:t>
            </a:r>
            <a:r>
              <a:rPr lang="en-US" sz="2200"/>
              <a:t>, informati</a:t>
            </a:r>
            <a:r>
              <a:rPr lang="sr-Latn-RS" sz="2200"/>
              <a:t>ke</a:t>
            </a:r>
            <a:r>
              <a:rPr lang="en-US" sz="2200"/>
              <a:t>) </a:t>
            </a:r>
            <a:r>
              <a:rPr lang="en-US" sz="2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140 zemalja sveta</a:t>
            </a:r>
            <a:r>
              <a:rPr lang="en-US" sz="2600"/>
              <a:t>.</a:t>
            </a:r>
          </a:p>
          <a:p>
            <a:pPr>
              <a:buNone/>
            </a:pPr>
            <a:r>
              <a:rPr lang="en-US" sz="3000">
                <a:solidFill>
                  <a:srgbClr val="0000FF"/>
                </a:solidFill>
              </a:rPr>
              <a:t> </a:t>
            </a:r>
            <a:r>
              <a:rPr lang="en-US" sz="2400">
                <a:solidFill>
                  <a:srgbClr val="0000FF"/>
                </a:solidFill>
              </a:rPr>
              <a:t>Pridružite se globalnoj zajednici i forumu za diskusiju (besplatno):</a:t>
            </a:r>
          </a:p>
          <a:p>
            <a:pPr algn="ctr">
              <a:buNone/>
            </a:pPr>
            <a:r>
              <a:rPr lang="en-US" sz="2400">
                <a:solidFill>
                  <a:srgbClr val="0000FF"/>
                </a:solidFill>
              </a:rPr>
              <a:t> </a:t>
            </a:r>
            <a:r>
              <a:rPr lang="en-US" sz="3600" b="1"/>
              <a:t>www.chifa.org</a:t>
            </a:r>
            <a:endParaRPr lang="en-US" sz="3600">
              <a:solidFill>
                <a:srgbClr val="0000FF"/>
              </a:solidFill>
            </a:endParaRPr>
          </a:p>
          <a:p>
            <a:pPr>
              <a:buNone/>
            </a:pPr>
            <a:endParaRPr lang="en-US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088" y="5621338"/>
            <a:ext cx="416401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95788" y="5681663"/>
            <a:ext cx="2354262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7850" y="5681663"/>
            <a:ext cx="20383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0"/>
            <a:ext cx="1666875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533401"/>
            <a:ext cx="4191000" cy="838199"/>
          </a:xfrm>
        </p:spPr>
        <p:txBody>
          <a:bodyPr>
            <a:normAutofit/>
          </a:bodyPr>
          <a:lstStyle/>
          <a:p>
            <a:r>
              <a:rPr lang="sr-Latn-RS" sz="4000" b="1"/>
              <a:t>Problem</a:t>
            </a:r>
            <a:endParaRPr lang="en-US" sz="40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543800" cy="32004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sr-Latn-RS" sz="5100" b="1">
                <a:solidFill>
                  <a:schemeClr val="tx1"/>
                </a:solidFill>
              </a:rPr>
              <a:t>„5,9 miliona dece starosti </a:t>
            </a:r>
            <a:r>
              <a:rPr lang="en-US" sz="5100" b="1">
                <a:solidFill>
                  <a:schemeClr val="tx1"/>
                </a:solidFill>
              </a:rPr>
              <a:t> </a:t>
            </a:r>
            <a:r>
              <a:rPr lang="sr-Latn-RS" sz="5100" b="1">
                <a:solidFill>
                  <a:schemeClr val="tx1"/>
                </a:solidFill>
              </a:rPr>
              <a:t>do 5 godina je umrlo u 2015. godini. Više od polovine ovih ranih smrti  uzrokovane su stanjima koja se mogu prevenirati i lečiti korišćenjem  jednostavnih, dozvoljenih intervencija.“</a:t>
            </a:r>
          </a:p>
          <a:p>
            <a:endParaRPr lang="sr-Latn-RS" sz="4000">
              <a:solidFill>
                <a:schemeClr val="tx1"/>
              </a:solidFill>
            </a:endParaRPr>
          </a:p>
          <a:p>
            <a:endParaRPr lang="en-US"/>
          </a:p>
          <a:p>
            <a:pPr algn="l"/>
            <a:r>
              <a:rPr lang="sr-Latn-RS" sz="4400">
                <a:solidFill>
                  <a:schemeClr val="tx1"/>
                </a:solidFill>
              </a:rPr>
              <a:t>Svetska zdravstvena organizacija,</a:t>
            </a:r>
          </a:p>
          <a:p>
            <a:pPr algn="l"/>
            <a:r>
              <a:rPr lang="en-US" sz="4400">
                <a:solidFill>
                  <a:schemeClr val="tx1"/>
                </a:solidFill>
              </a:rPr>
              <a:t>J</a:t>
            </a:r>
            <a:r>
              <a:rPr lang="sr-Latn-RS" sz="4400">
                <a:solidFill>
                  <a:schemeClr val="tx1"/>
                </a:solidFill>
              </a:rPr>
              <a:t>anuar, 2016</a:t>
            </a:r>
            <a:endParaRPr lang="en-US" sz="4400">
              <a:solidFill>
                <a:schemeClr val="tx1"/>
              </a:solidFill>
            </a:endParaRP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600" y="3857036"/>
            <a:ext cx="4343400" cy="2574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" y="381000"/>
            <a:ext cx="201294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685800"/>
            <a:ext cx="5029200" cy="1447800"/>
          </a:xfrm>
        </p:spPr>
        <p:txBody>
          <a:bodyPr>
            <a:normAutofit/>
          </a:bodyPr>
          <a:lstStyle/>
          <a:p>
            <a:r>
              <a:rPr lang="sr-Latn-RS" sz="4000" b="1">
                <a:latin typeface="+mn-lt"/>
              </a:rPr>
              <a:t>CHIFA - Vizija</a:t>
            </a:r>
            <a:endParaRPr lang="en-US" sz="4000" b="1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4601"/>
            <a:ext cx="8077200" cy="2895600"/>
          </a:xfrm>
        </p:spPr>
        <p:txBody>
          <a:bodyPr/>
          <a:lstStyle/>
          <a:p>
            <a:pPr>
              <a:buNone/>
            </a:pPr>
            <a:r>
              <a:rPr lang="sr-Latn-RS"/>
              <a:t>Svet u kome </a:t>
            </a:r>
            <a:r>
              <a:rPr lang="sr-Latn-RS" b="1"/>
              <a:t>svaki zdravstveni radnik</a:t>
            </a:r>
            <a:r>
              <a:rPr lang="sr-Latn-RS"/>
              <a:t>, </a:t>
            </a:r>
            <a:r>
              <a:rPr lang="sr-Latn-RS" b="1"/>
              <a:t>svaki</a:t>
            </a:r>
          </a:p>
          <a:p>
            <a:pPr>
              <a:buNone/>
            </a:pPr>
            <a:r>
              <a:rPr lang="sr-Latn-RS" b="1"/>
              <a:t>roditelj i svako dete </a:t>
            </a:r>
            <a:r>
              <a:rPr lang="sr-Latn-RS"/>
              <a:t>ima </a:t>
            </a:r>
            <a:r>
              <a:rPr lang="sr-Latn-RS" b="1"/>
              <a:t>pristup zdravstvenim</a:t>
            </a:r>
          </a:p>
          <a:p>
            <a:pPr>
              <a:buNone/>
            </a:pPr>
            <a:r>
              <a:rPr lang="sr-Latn-RS" b="1"/>
              <a:t>informacijama  </a:t>
            </a:r>
            <a:r>
              <a:rPr lang="sr-Latn-RS"/>
              <a:t>koje su im potrebne da zaštite</a:t>
            </a:r>
          </a:p>
          <a:p>
            <a:pPr>
              <a:buNone/>
            </a:pPr>
            <a:r>
              <a:rPr lang="sr-Latn-RS"/>
              <a:t>sebe i dete  za koje su odgovorni.</a:t>
            </a:r>
            <a:endParaRPr lang="en-US"/>
          </a:p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1995488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457200"/>
            <a:ext cx="5105400" cy="838200"/>
          </a:xfrm>
        </p:spPr>
        <p:txBody>
          <a:bodyPr>
            <a:normAutofit/>
          </a:bodyPr>
          <a:lstStyle/>
          <a:p>
            <a:r>
              <a:rPr lang="sr-Latn-RS" sz="4000" b="1">
                <a:latin typeface="+mn-lt"/>
                <a:cs typeface="Arial" pitchFamily="34" charset="0"/>
              </a:rPr>
              <a:t>Šta je CHIFA?</a:t>
            </a:r>
            <a:endParaRPr lang="en-US" sz="4000" b="1">
              <a:latin typeface="+mn-lt"/>
              <a:cs typeface="Arial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1995488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267200"/>
          </a:xfrm>
        </p:spPr>
        <p:txBody>
          <a:bodyPr>
            <a:normAutofit/>
          </a:bodyPr>
          <a:lstStyle/>
          <a:p>
            <a:pPr lvl="0">
              <a:buFont typeface="Courier New" pitchFamily="49" charset="0"/>
              <a:buChar char="o"/>
            </a:pPr>
            <a:r>
              <a:rPr lang="sr-Latn-R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Globalna kampanja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sr-Latn-R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Profesionalna mreža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sr-Latn-R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Forum za diskusiju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>
              <a:buNone/>
            </a:pPr>
            <a:r>
              <a:rPr lang="sr-Latn-RS">
                <a:cs typeface="Arial" pitchFamily="34" charset="0"/>
              </a:rPr>
              <a:t>    </a:t>
            </a:r>
            <a:r>
              <a:rPr lang="sr-Latn-RS" sz="2600">
                <a:cs typeface="Arial" pitchFamily="34" charset="0"/>
              </a:rPr>
              <a:t>koji obezbeđuje informacije i</a:t>
            </a:r>
          </a:p>
          <a:p>
            <a:pPr>
              <a:buNone/>
            </a:pPr>
            <a:r>
              <a:rPr lang="sr-Latn-RS" sz="2600">
                <a:cs typeface="Arial" pitchFamily="34" charset="0"/>
              </a:rPr>
              <a:t>     učenje onima koji brinu o zdravlju dece u nerazvijenim</a:t>
            </a:r>
          </a:p>
          <a:p>
            <a:pPr>
              <a:buNone/>
            </a:pPr>
            <a:r>
              <a:rPr lang="sr-Latn-RS" sz="2600">
                <a:cs typeface="Arial" pitchFamily="34" charset="0"/>
              </a:rPr>
              <a:t>     zemljama i zemljama u razvoju</a:t>
            </a:r>
            <a:endParaRPr lang="en-US" sz="2600">
              <a:cs typeface="Arial" pitchFamily="34" charset="0"/>
            </a:endParaRPr>
          </a:p>
          <a:p>
            <a:pPr>
              <a:buNone/>
            </a:pPr>
            <a:r>
              <a:rPr lang="sr-Latn-RS">
                <a:cs typeface="Arial" pitchFamily="34" charset="0"/>
              </a:rPr>
              <a:t>    </a:t>
            </a:r>
            <a:r>
              <a:rPr lang="sr-Latn-RS" sz="2400">
                <a:cs typeface="Arial" pitchFamily="34" charset="0"/>
              </a:rPr>
              <a:t>CHIFA </a:t>
            </a:r>
            <a:r>
              <a:rPr lang="en-US" sz="2400">
                <a:cs typeface="Arial" pitchFamily="34" charset="0"/>
              </a:rPr>
              <a:t>skra</a:t>
            </a:r>
            <a:r>
              <a:rPr lang="sr-Latn-RS" sz="2400">
                <a:cs typeface="Arial" pitchFamily="34" charset="0"/>
              </a:rPr>
              <a:t>ć</a:t>
            </a:r>
            <a:r>
              <a:rPr lang="en-US" sz="2400">
                <a:cs typeface="Arial" pitchFamily="34" charset="0"/>
              </a:rPr>
              <a:t>enica</a:t>
            </a:r>
            <a:r>
              <a:rPr lang="sr-Latn-RS" sz="2400">
                <a:cs typeface="Arial" pitchFamily="34" charset="0"/>
              </a:rPr>
              <a:t> uključuje dečje pravo na zdravlje, zdravstvenu</a:t>
            </a:r>
          </a:p>
          <a:p>
            <a:pPr>
              <a:buNone/>
            </a:pPr>
            <a:r>
              <a:rPr lang="sr-Latn-RS" sz="2400">
                <a:cs typeface="Arial" pitchFamily="34" charset="0"/>
              </a:rPr>
              <a:t>      zaštitu i socijalne determinante zdravlja</a:t>
            </a:r>
            <a:endParaRPr lang="en-US" sz="2400">
              <a:cs typeface="Arial" pitchFamily="34" charset="0"/>
            </a:endParaRPr>
          </a:p>
          <a:p>
            <a:endParaRPr lang="en-US"/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76800" y="1510981"/>
            <a:ext cx="4146550" cy="258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>
            <a:normAutofit/>
          </a:bodyPr>
          <a:lstStyle/>
          <a:p>
            <a:r>
              <a:rPr lang="sr-Latn-RS" sz="4000" b="1">
                <a:latin typeface="+mn-lt"/>
                <a:cs typeface="Arial" pitchFamily="34" charset="0"/>
              </a:rPr>
              <a:t>CHIFA- članstvo</a:t>
            </a:r>
            <a:endParaRPr lang="en-US" sz="4000" b="1"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5638800" cy="4419600"/>
          </a:xfrm>
        </p:spPr>
        <p:txBody>
          <a:bodyPr>
            <a:normAutofit lnSpcReduction="10000"/>
          </a:bodyPr>
          <a:lstStyle/>
          <a:p>
            <a:pPr lvl="0">
              <a:buFont typeface="Courier New" pitchFamily="49" charset="0"/>
              <a:buChar char="o"/>
            </a:pPr>
            <a:r>
              <a:rPr lang="sr-Latn-RS" sz="3000" b="1">
                <a:cs typeface="Arial" pitchFamily="34" charset="0"/>
              </a:rPr>
              <a:t>3000 članova</a:t>
            </a:r>
            <a:endParaRPr lang="en-US" sz="3000" b="1">
              <a:cs typeface="Arial" pitchFamily="34" charset="0"/>
            </a:endParaRPr>
          </a:p>
          <a:p>
            <a:pPr lvl="0"/>
            <a:r>
              <a:rPr lang="sr-Latn-RS" sz="3000">
                <a:cs typeface="Arial" pitchFamily="34" charset="0"/>
              </a:rPr>
              <a:t>  dečji zdravstveni profesionalci</a:t>
            </a:r>
            <a:endParaRPr lang="en-US" sz="3000">
              <a:cs typeface="Arial" pitchFamily="34" charset="0"/>
            </a:endParaRPr>
          </a:p>
          <a:p>
            <a:pPr lvl="0"/>
            <a:r>
              <a:rPr lang="sr-Latn-RS" sz="3000">
                <a:cs typeface="Arial" pitchFamily="34" charset="0"/>
              </a:rPr>
              <a:t>  donosioci odluka</a:t>
            </a:r>
            <a:endParaRPr lang="en-US" sz="3000">
              <a:cs typeface="Arial" pitchFamily="34" charset="0"/>
            </a:endParaRPr>
          </a:p>
          <a:p>
            <a:pPr lvl="0"/>
            <a:r>
              <a:rPr lang="sr-Latn-RS" sz="3000">
                <a:cs typeface="Arial" pitchFamily="34" charset="0"/>
              </a:rPr>
              <a:t>  istraživači</a:t>
            </a:r>
          </a:p>
          <a:p>
            <a:pPr lvl="0"/>
            <a:r>
              <a:rPr lang="sr-Latn-RS" sz="3000">
                <a:cs typeface="Arial" pitchFamily="34" charset="0"/>
              </a:rPr>
              <a:t>  izdavači</a:t>
            </a:r>
            <a:endParaRPr lang="en-US" sz="3000">
              <a:cs typeface="Arial" pitchFamily="34" charset="0"/>
            </a:endParaRPr>
          </a:p>
          <a:p>
            <a:pPr lvl="0"/>
            <a:r>
              <a:rPr lang="sr-Latn-RS" sz="3000">
                <a:cs typeface="Arial" pitchFamily="34" charset="0"/>
              </a:rPr>
              <a:t>  informatičari</a:t>
            </a:r>
            <a:endParaRPr lang="en-US" sz="3000">
              <a:cs typeface="Arial" pitchFamily="34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sr-Latn-RS" sz="3000">
                <a:cs typeface="Arial" pitchFamily="34" charset="0"/>
              </a:rPr>
              <a:t> </a:t>
            </a:r>
            <a:r>
              <a:rPr lang="sr-Latn-RS" sz="3000" b="1">
                <a:cs typeface="Arial" pitchFamily="34" charset="0"/>
              </a:rPr>
              <a:t>u 140 zemalja sveta</a:t>
            </a:r>
            <a:endParaRPr lang="en-US" sz="3000" b="1">
              <a:cs typeface="Arial" pitchFamily="34" charset="0"/>
            </a:endParaRPr>
          </a:p>
          <a:p>
            <a:pPr>
              <a:buNone/>
            </a:pPr>
            <a:r>
              <a:rPr lang="sr-Latn-RS"/>
              <a:t>  </a:t>
            </a:r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1995488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8800" y="3049429"/>
            <a:ext cx="2781300" cy="272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248400" cy="1143000"/>
          </a:xfrm>
        </p:spPr>
        <p:txBody>
          <a:bodyPr>
            <a:normAutofit/>
          </a:bodyPr>
          <a:lstStyle/>
          <a:p>
            <a:r>
              <a:rPr lang="sr-Latn-RS" sz="4000" b="1">
                <a:latin typeface="+mn-lt"/>
                <a:cs typeface="Arial" pitchFamily="34" charset="0"/>
              </a:rPr>
              <a:t>CHIFA- članstvo</a:t>
            </a:r>
            <a:endParaRPr lang="en-US" sz="4000">
              <a:latin typeface="+mn-lt"/>
              <a:cs typeface="Arial" pitchFamily="34" charset="0"/>
            </a:endParaRPr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1995488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hifadev.evucan.com/sites/default/files/styles/large/public/forummembershipgrowth/CHIFA%20Growth%202015.PNG?itok=cih7t5m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905000"/>
            <a:ext cx="6618287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609600"/>
            <a:ext cx="5715000" cy="1295400"/>
          </a:xfrm>
        </p:spPr>
        <p:txBody>
          <a:bodyPr>
            <a:normAutofit fontScale="90000"/>
          </a:bodyPr>
          <a:lstStyle/>
          <a:p>
            <a:r>
              <a:rPr lang="sr-Latn-RS" b="1">
                <a:latin typeface="+mn-lt"/>
                <a:cs typeface="Arial" pitchFamily="34" charset="0"/>
              </a:rPr>
              <a:t>CHIFA</a:t>
            </a:r>
            <a:br>
              <a:rPr lang="sr-Latn-RS" b="1">
                <a:latin typeface="+mn-lt"/>
                <a:cs typeface="Arial" pitchFamily="34" charset="0"/>
              </a:rPr>
            </a:br>
            <a:r>
              <a:rPr lang="sr-Latn-RS" b="1">
                <a:latin typeface="+mn-lt"/>
                <a:cs typeface="Arial" pitchFamily="34" charset="0"/>
              </a:rPr>
              <a:t>distribucija   članova</a:t>
            </a:r>
            <a:endParaRPr lang="en-US">
              <a:latin typeface="+mn-lt"/>
              <a:cs typeface="Arial" pitchFamily="34" charset="0"/>
            </a:endParaRPr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1995488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hifadev.evucan.com/sites/default/files/styles/large/public/forummaps/chifa%20world%20map%20Jan%202016.PNG?itok=FIHHbyI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590800"/>
            <a:ext cx="78962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>
            <a:normAutofit/>
          </a:bodyPr>
          <a:lstStyle/>
          <a:p>
            <a:r>
              <a:rPr lang="sr-Latn-RS" sz="4000" b="1">
                <a:latin typeface="+mn-lt"/>
                <a:cs typeface="Arial" pitchFamily="34" charset="0"/>
              </a:rPr>
              <a:t>Zašto da se pridružim?</a:t>
            </a:r>
            <a:endParaRPr lang="en-US" sz="4000" b="1"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144963"/>
          </a:xfrm>
        </p:spPr>
        <p:txBody>
          <a:bodyPr>
            <a:normAutofit fontScale="85000" lnSpcReduction="10000"/>
          </a:bodyPr>
          <a:lstStyle/>
          <a:p>
            <a:pPr lvl="0">
              <a:buFont typeface="Courier New" pitchFamily="49" charset="0"/>
              <a:buChar char="o"/>
            </a:pPr>
            <a:r>
              <a:rPr lang="sr-Latn-RS" sz="2800">
                <a:cs typeface="Arial" pitchFamily="34" charset="0"/>
              </a:rPr>
              <a:t>Biti deo svetske zajednice</a:t>
            </a:r>
            <a:endParaRPr lang="en-US" sz="2800">
              <a:cs typeface="Arial" pitchFamily="34" charset="0"/>
            </a:endParaRPr>
          </a:p>
          <a:p>
            <a:pPr lvl="0"/>
            <a:r>
              <a:rPr lang="sr-Latn-RS" sz="2800">
                <a:cs typeface="Arial" pitchFamily="34" charset="0"/>
              </a:rPr>
              <a:t>     više od 3000 članova iz 140 zemalja</a:t>
            </a:r>
            <a:endParaRPr lang="en-US" sz="2800">
              <a:cs typeface="Arial" pitchFamily="34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sr-Latn-RS" sz="2800">
                <a:cs typeface="Arial" pitchFamily="34" charset="0"/>
              </a:rPr>
              <a:t>Otkriti mogućnosti finansiranja, treninga, korisne web-sajtove, </a:t>
            </a:r>
            <a:endParaRPr lang="en-US" sz="2800"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sr-Latn-RS" sz="2800">
                <a:cs typeface="Arial" pitchFamily="34" charset="0"/>
              </a:rPr>
              <a:t>Nove publikacije</a:t>
            </a:r>
            <a:endParaRPr lang="en-US" sz="2800">
              <a:cs typeface="Arial" pitchFamily="34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sr-Latn-RS" sz="2800">
                <a:cs typeface="Arial" pitchFamily="34" charset="0"/>
              </a:rPr>
              <a:t>Podizanje svesti o svojoj organizaciji, aktivnostima i uslugama</a:t>
            </a:r>
            <a:endParaRPr lang="en-US" sz="2800">
              <a:cs typeface="Arial" pitchFamily="34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sr-Latn-RS" sz="2800">
                <a:cs typeface="Arial" pitchFamily="34" charset="0"/>
              </a:rPr>
              <a:t>Podeliti svoja iskustva sa drugima i učiti od drugih</a:t>
            </a:r>
            <a:endParaRPr lang="en-US" sz="2800">
              <a:cs typeface="Arial" pitchFamily="34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sr-Latn-RS" sz="2800">
                <a:cs typeface="Arial" pitchFamily="34" charset="0"/>
              </a:rPr>
              <a:t>Napraviti nove kontakte</a:t>
            </a:r>
            <a:endParaRPr lang="en-US" sz="2800">
              <a:cs typeface="Arial" pitchFamily="34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sr-Latn-RS" sz="2800">
                <a:cs typeface="Arial" pitchFamily="34" charset="0"/>
              </a:rPr>
              <a:t>Sarađivati u dostizanju zajedničkog cilja</a:t>
            </a:r>
            <a:endParaRPr lang="en-US" sz="2800">
              <a:cs typeface="Arial" pitchFamily="34" charset="0"/>
            </a:endParaRPr>
          </a:p>
          <a:p>
            <a:pPr>
              <a:buNone/>
            </a:pPr>
            <a:r>
              <a:rPr lang="sr-Latn-RS"/>
              <a:t> </a:t>
            </a:r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15888"/>
            <a:ext cx="1670050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3600" y="4692289"/>
            <a:ext cx="2976562" cy="1858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>
            <a:normAutofit/>
          </a:bodyPr>
          <a:lstStyle/>
          <a:p>
            <a:r>
              <a:rPr lang="sr-Latn-RS" sz="4000" b="1"/>
              <a:t>Šta članovi kažu za CHIFA?</a:t>
            </a:r>
            <a:endParaRPr lang="en-US" sz="4000" b="1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15888"/>
            <a:ext cx="1670050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827088" y="2055813"/>
            <a:ext cx="3363912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en-US" sz="2400" b="1">
                <a:cs typeface="Arial" pitchFamily="34" charset="0"/>
              </a:rPr>
              <a:t>“I</a:t>
            </a:r>
            <a:r>
              <a:rPr lang="sr-Latn-RS" altLang="en-US" sz="2400" b="1">
                <a:cs typeface="Arial" pitchFamily="34" charset="0"/>
              </a:rPr>
              <a:t>mao sam veliku korist</a:t>
            </a:r>
            <a:r>
              <a:rPr lang="en-GB" altLang="en-US" sz="2400" b="1">
                <a:cs typeface="Arial" pitchFamily="34" charset="0"/>
              </a:rPr>
              <a:t> </a:t>
            </a:r>
          </a:p>
          <a:p>
            <a:r>
              <a:rPr lang="sr-Latn-RS" altLang="en-US" sz="2400" b="1">
                <a:cs typeface="Arial" pitchFamily="34" charset="0"/>
              </a:rPr>
              <a:t>od mnogih članaka koji su mi bili poslati</a:t>
            </a:r>
            <a:r>
              <a:rPr lang="en-GB" altLang="en-US" sz="2400" b="1">
                <a:cs typeface="Arial" pitchFamily="34" charset="0"/>
              </a:rPr>
              <a:t>.”</a:t>
            </a:r>
          </a:p>
          <a:p>
            <a:r>
              <a:rPr lang="en-GB" altLang="en-US" sz="2000" i="1">
                <a:cs typeface="Arial" pitchFamily="34" charset="0"/>
              </a:rPr>
              <a:t>Isaac E Ocheke, </a:t>
            </a:r>
          </a:p>
          <a:p>
            <a:r>
              <a:rPr lang="en-GB" altLang="en-US" sz="2000" i="1">
                <a:cs typeface="Arial" pitchFamily="34" charset="0"/>
              </a:rPr>
              <a:t>Consultant Paediatrician, </a:t>
            </a:r>
          </a:p>
          <a:p>
            <a:r>
              <a:rPr lang="en-GB" altLang="en-US" sz="2000" i="1">
                <a:cs typeface="Arial" pitchFamily="34" charset="0"/>
              </a:rPr>
              <a:t>Jos University Teaching </a:t>
            </a:r>
          </a:p>
          <a:p>
            <a:r>
              <a:rPr lang="en-GB" altLang="en-US" sz="2000" i="1">
                <a:cs typeface="Arial" pitchFamily="34" charset="0"/>
              </a:rPr>
              <a:t>Hospital, Nigeria</a:t>
            </a:r>
            <a:endParaRPr lang="en-GB" altLang="en-US" sz="2000">
              <a:cs typeface="Arial" pitchFamily="34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4648200" y="2057400"/>
            <a:ext cx="3810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en-US" sz="2400" b="1">
                <a:cs typeface="Arial" pitchFamily="34" charset="0"/>
              </a:rPr>
              <a:t>“</a:t>
            </a:r>
            <a:r>
              <a:rPr lang="sr-Latn-RS" altLang="en-US" sz="2400" b="1">
                <a:cs typeface="Arial" pitchFamily="34" charset="0"/>
              </a:rPr>
              <a:t>Ovaj način angažovanja i diskusije apsolutno ima kritički  katrakter</a:t>
            </a:r>
            <a:r>
              <a:rPr lang="en-GB" altLang="en-US" sz="2400" b="1">
                <a:cs typeface="Arial" pitchFamily="34" charset="0"/>
              </a:rPr>
              <a:t>.”</a:t>
            </a:r>
            <a:r>
              <a:rPr lang="en-GB" altLang="en-US" sz="2400" i="1">
                <a:cs typeface="Arial" pitchFamily="34" charset="0"/>
              </a:rPr>
              <a:t> </a:t>
            </a:r>
            <a:endParaRPr lang="sr-Latn-RS" altLang="en-US" sz="2400" i="1">
              <a:cs typeface="Arial" pitchFamily="34" charset="0"/>
            </a:endParaRPr>
          </a:p>
          <a:p>
            <a:r>
              <a:rPr lang="en-GB" altLang="en-US" sz="2400" i="1">
                <a:cs typeface="Arial" pitchFamily="34" charset="0"/>
              </a:rPr>
              <a:t>Jonathan Spector, </a:t>
            </a:r>
          </a:p>
          <a:p>
            <a:r>
              <a:rPr lang="en-GB" altLang="en-US" sz="2400" i="1">
                <a:cs typeface="Arial" pitchFamily="34" charset="0"/>
              </a:rPr>
              <a:t>Doctors without Borders</a:t>
            </a:r>
            <a:endParaRPr lang="en-GB" altLang="en-US" sz="2400">
              <a:cs typeface="Arial" pitchFamily="34" charset="0"/>
            </a:endParaRPr>
          </a:p>
          <a:p>
            <a:endParaRPr lang="en-GB" altLang="en-US" b="1"/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827088" y="4495800"/>
            <a:ext cx="77835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en-US" sz="2000" b="1">
                <a:cs typeface="Arial" pitchFamily="34" charset="0"/>
              </a:rPr>
              <a:t>”CHIFA </a:t>
            </a:r>
            <a:r>
              <a:rPr lang="sr-Latn-RS" altLang="en-US" sz="2000" b="1">
                <a:cs typeface="Arial" pitchFamily="34" charset="0"/>
              </a:rPr>
              <a:t>je odličan forum za brzo  dolaženje do zdravstvenih profesionalaca</a:t>
            </a:r>
            <a:r>
              <a:rPr lang="en-GB" altLang="en-US" sz="2000" b="1">
                <a:cs typeface="Arial" pitchFamily="34" charset="0"/>
              </a:rPr>
              <a:t> […] </a:t>
            </a:r>
            <a:r>
              <a:rPr lang="sr-Latn-RS" altLang="en-US" sz="2000" b="1">
                <a:cs typeface="Arial" pitchFamily="34" charset="0"/>
              </a:rPr>
              <a:t>Lak je za interakciju i uočavanje zdravstvenih radnika za razmenu korektnih</a:t>
            </a:r>
            <a:r>
              <a:rPr lang="en-GB" altLang="en-US" sz="2000" b="1">
                <a:cs typeface="Arial" pitchFamily="34" charset="0"/>
              </a:rPr>
              <a:t> </a:t>
            </a:r>
            <a:r>
              <a:rPr lang="sr-Latn-RS" altLang="en-US" sz="2000" b="1">
                <a:cs typeface="Arial" pitchFamily="34" charset="0"/>
              </a:rPr>
              <a:t>informacija</a:t>
            </a:r>
            <a:r>
              <a:rPr lang="en-GB" altLang="en-US" sz="2000" b="1">
                <a:cs typeface="Arial" pitchFamily="34" charset="0"/>
              </a:rPr>
              <a:t>, </a:t>
            </a:r>
            <a:r>
              <a:rPr lang="sr-Latn-RS" altLang="en-US" sz="2000" b="1">
                <a:cs typeface="Arial" pitchFamily="34" charset="0"/>
              </a:rPr>
              <a:t>t.j.</a:t>
            </a:r>
            <a:r>
              <a:rPr lang="en-GB" altLang="en-US" sz="2000" b="1">
                <a:cs typeface="Arial" pitchFamily="34" charset="0"/>
              </a:rPr>
              <a:t> </a:t>
            </a:r>
            <a:r>
              <a:rPr lang="sr-Latn-RS" altLang="en-US" sz="2000" b="1">
                <a:cs typeface="Arial" pitchFamily="34" charset="0"/>
              </a:rPr>
              <a:t>za kvalitetno lečenje</a:t>
            </a:r>
            <a:r>
              <a:rPr lang="en-GB" altLang="en-US" sz="2000" b="1">
                <a:cs typeface="Arial" pitchFamily="34" charset="0"/>
              </a:rPr>
              <a:t>, </a:t>
            </a:r>
            <a:r>
              <a:rPr lang="sr-Latn-RS" altLang="en-US" sz="2000" b="1">
                <a:cs typeface="Arial" pitchFamily="34" charset="0"/>
              </a:rPr>
              <a:t>gojaznost</a:t>
            </a:r>
            <a:r>
              <a:rPr lang="en-GB" altLang="en-US" sz="2000" b="1">
                <a:cs typeface="Arial" pitchFamily="34" charset="0"/>
              </a:rPr>
              <a:t>, </a:t>
            </a:r>
            <a:r>
              <a:rPr lang="sr-Latn-RS" altLang="en-US" sz="2000" b="1">
                <a:cs typeface="Arial" pitchFamily="34" charset="0"/>
              </a:rPr>
              <a:t>razvoj dece. Još uvek koristim </a:t>
            </a:r>
            <a:r>
              <a:rPr lang="en-GB" altLang="en-US" sz="2000" b="1">
                <a:cs typeface="Arial" pitchFamily="34" charset="0"/>
              </a:rPr>
              <a:t>CHIFA</a:t>
            </a:r>
            <a:r>
              <a:rPr lang="sr-Latn-RS" altLang="en-US" sz="2000" b="1">
                <a:cs typeface="Arial" pitchFamily="34" charset="0"/>
              </a:rPr>
              <a:t> i njenu stimulativnu diskusiju</a:t>
            </a:r>
            <a:r>
              <a:rPr lang="en-GB" altLang="en-US" sz="2000" b="1">
                <a:cs typeface="Arial" pitchFamily="34" charset="0"/>
              </a:rPr>
              <a:t>.”</a:t>
            </a:r>
          </a:p>
          <a:p>
            <a:r>
              <a:rPr lang="en-GB" altLang="en-US" sz="2000" i="1">
                <a:cs typeface="Arial" pitchFamily="34" charset="0"/>
              </a:rPr>
              <a:t>Dr. Elizabeth Mason, Former Director of WHO’s Department of Maternal, Newborn, Child and Adolescent Health</a:t>
            </a:r>
            <a:endParaRPr lang="en-GB" altLang="en-US" sz="2000"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454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Office Theme</vt:lpstr>
      <vt:lpstr> ZDRAVSTVENA  ZAŠTITA DECE INFORMACIJE ZA SVE</vt:lpstr>
      <vt:lpstr>Problem</vt:lpstr>
      <vt:lpstr>CHIFA - Vizija</vt:lpstr>
      <vt:lpstr>Šta je CHIFA?</vt:lpstr>
      <vt:lpstr>CHIFA- članstvo</vt:lpstr>
      <vt:lpstr>CHIFA- članstvo</vt:lpstr>
      <vt:lpstr>CHIFA distribucija   članova</vt:lpstr>
      <vt:lpstr>Zašto da se pridružim?</vt:lpstr>
      <vt:lpstr>Šta članovi kažu za CHIFA?</vt:lpstr>
      <vt:lpstr>CHIFA je jedan od pet  HIFA globalnih foruma</vt:lpstr>
      <vt:lpstr>Profesionalne organizacije koje podržavaju i administriraju CHIFA</vt:lpstr>
      <vt:lpstr>PowerPoint Presentation</vt:lpstr>
      <vt:lpstr>ZDRAVSTVENA  ZAŠTITA DECE INFORMACIJE  ZA SVE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Radovanovic</dc:creator>
  <cp:lastModifiedBy>Neil Pakenham-Walsh</cp:lastModifiedBy>
  <cp:revision>76</cp:revision>
  <dcterms:created xsi:type="dcterms:W3CDTF">2016-09-10T21:58:18Z</dcterms:created>
  <dcterms:modified xsi:type="dcterms:W3CDTF">2016-09-12T14:09:45Z</dcterms:modified>
</cp:coreProperties>
</file>