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4" r:id="rId4"/>
    <p:sldId id="257" r:id="rId5"/>
    <p:sldId id="263" r:id="rId6"/>
    <p:sldId id="261" r:id="rId7"/>
    <p:sldId id="270" r:id="rId8"/>
    <p:sldId id="265" r:id="rId9"/>
    <p:sldId id="267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45"/>
    <p:restoredTop sz="94686"/>
  </p:normalViewPr>
  <p:slideViewPr>
    <p:cSldViewPr snapToGrid="0" snapToObjects="1">
      <p:cViewPr varScale="1">
        <p:scale>
          <a:sx n="76" d="100"/>
          <a:sy n="76" d="100"/>
        </p:scale>
        <p:origin x="114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2446535919607442"/>
                  <c:y val="-3.12966256995255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0956C3F-B9E4-48C4-BBAF-42546B3847CC}" type="CATEGORYNAME">
                      <a:rPr lang="en-US" sz="1600" smtClean="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  </a:t>
                    </a:r>
                    <a:fld id="{3D0A6EFE-37C2-4448-9FD1-113BABBEA388}" type="PERCENTAGE">
                      <a:rPr lang="en-US" sz="1600" baseline="0" smtClean="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160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410608886072923"/>
                      <c:h val="0.11263940104038317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Africa</c:v>
                </c:pt>
                <c:pt idx="1">
                  <c:v>Americas</c:v>
                </c:pt>
                <c:pt idx="2">
                  <c:v>Eastern Mediterranean Region</c:v>
                </c:pt>
                <c:pt idx="3">
                  <c:v>Europe</c:v>
                </c:pt>
                <c:pt idx="4">
                  <c:v>South East Asia</c:v>
                </c:pt>
                <c:pt idx="5">
                  <c:v>Western Pacific Region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55</c:v>
                </c:pt>
                <c:pt idx="1">
                  <c:v>10</c:v>
                </c:pt>
                <c:pt idx="2">
                  <c:v>25</c:v>
                </c:pt>
                <c:pt idx="3">
                  <c:v>9</c:v>
                </c:pt>
                <c:pt idx="4">
                  <c:v>28</c:v>
                </c:pt>
                <c:pt idx="5">
                  <c:v>8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069A-12B5-104F-AB26-F98769187D14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60F-A8AA-8C41-A419-BED4F370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7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069A-12B5-104F-AB26-F98769187D14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60F-A8AA-8C41-A419-BED4F370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1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069A-12B5-104F-AB26-F98769187D14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60F-A8AA-8C41-A419-BED4F370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069A-12B5-104F-AB26-F98769187D14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60F-A8AA-8C41-A419-BED4F370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4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069A-12B5-104F-AB26-F98769187D14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60F-A8AA-8C41-A419-BED4F370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1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069A-12B5-104F-AB26-F98769187D14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60F-A8AA-8C41-A419-BED4F370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3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069A-12B5-104F-AB26-F98769187D14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60F-A8AA-8C41-A419-BED4F370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069A-12B5-104F-AB26-F98769187D14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60F-A8AA-8C41-A419-BED4F370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5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069A-12B5-104F-AB26-F98769187D14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60F-A8AA-8C41-A419-BED4F370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9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069A-12B5-104F-AB26-F98769187D14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60F-A8AA-8C41-A419-BED4F370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8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069A-12B5-104F-AB26-F98769187D14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60F-A8AA-8C41-A419-BED4F370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1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2069A-12B5-104F-AB26-F98769187D14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8460F-A8AA-8C41-A419-BED4F370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5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0396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mbria" charset="0"/>
                <a:ea typeface="Cambria" charset="0"/>
                <a:cs typeface="Cambria" charset="0"/>
              </a:rPr>
              <a:t>HIFA Country Representatives </a:t>
            </a:r>
            <a:r>
              <a:rPr lang="en-US" sz="3600" b="1" dirty="0" err="1" smtClean="0">
                <a:latin typeface="Cambria" charset="0"/>
                <a:ea typeface="Cambria" charset="0"/>
                <a:cs typeface="Cambria" charset="0"/>
              </a:rPr>
              <a:t>Programme</a:t>
            </a:r>
            <a:endParaRPr lang="en-US" sz="36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02538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Tara Ballav Adhikari</a:t>
            </a:r>
            <a:br>
              <a:rPr lang="en-US" dirty="0" smtClean="0">
                <a:latin typeface="Cambria" charset="0"/>
                <a:ea typeface="Cambria" charset="0"/>
                <a:cs typeface="Cambria" charset="0"/>
              </a:rPr>
            </a:b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Country Representative Coordinator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614" y="4502583"/>
            <a:ext cx="1717386" cy="180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0396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mbria" charset="0"/>
                <a:ea typeface="Cambria" charset="0"/>
                <a:cs typeface="Cambria" charset="0"/>
              </a:rPr>
              <a:t>HIFA Country Representatives Program</a:t>
            </a:r>
            <a:endParaRPr lang="en-US" sz="36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02538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Tara Ballav Adhikari</a:t>
            </a:r>
            <a:br>
              <a:rPr lang="en-US" dirty="0" smtClean="0">
                <a:latin typeface="Cambria" charset="0"/>
                <a:ea typeface="Cambria" charset="0"/>
                <a:cs typeface="Cambria" charset="0"/>
              </a:rPr>
            </a:b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Country Representative Coordinator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614" y="4502583"/>
            <a:ext cx="1717386" cy="180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0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ambria" charset="0"/>
                <a:ea typeface="Cambria" charset="0"/>
                <a:cs typeface="Cambria" charset="0"/>
              </a:rPr>
              <a:t>Main Objectives</a:t>
            </a:r>
            <a:endParaRPr lang="en-US" sz="36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HIFA Country Representatives are volunteers who are committed to help achieve the HIFA vision in their country. They are critically important in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mbria" charset="0"/>
                <a:ea typeface="Cambria" charset="0"/>
                <a:cs typeface="Cambria" charset="0"/>
              </a:rPr>
              <a:t>R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aising awareness about the importance of access to healthcare knowledge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.</a:t>
            </a:r>
            <a:endParaRPr lang="en-US" dirty="0" smtClean="0">
              <a:latin typeface="Cambria" charset="0"/>
              <a:ea typeface="Cambria" charset="0"/>
              <a:cs typeface="Cambria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mbria" charset="0"/>
                <a:ea typeface="Cambria" charset="0"/>
                <a:cs typeface="Cambria" charset="0"/>
              </a:rPr>
              <a:t>E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ngaging new members in their country to join HIFA.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17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834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Current </a:t>
            </a:r>
            <a:r>
              <a:rPr lang="en-US" sz="3600" b="1" dirty="0" smtClean="0">
                <a:latin typeface="Cambria" charset="0"/>
                <a:ea typeface="Cambria" charset="0"/>
                <a:cs typeface="Cambria" charset="0"/>
              </a:rPr>
              <a:t>Status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/>
            </a:r>
            <a:br>
              <a:rPr lang="en-US" dirty="0" smtClean="0">
                <a:latin typeface="Cambria" charset="0"/>
                <a:ea typeface="Cambria" charset="0"/>
                <a:cs typeface="Cambria" charset="0"/>
              </a:rPr>
            </a:b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8" y="1385455"/>
            <a:ext cx="9445336" cy="4447309"/>
          </a:xfrm>
        </p:spPr>
      </p:pic>
      <p:sp>
        <p:nvSpPr>
          <p:cNvPr id="5" name="TextBox 4"/>
          <p:cNvSpPr txBox="1"/>
          <p:nvPr/>
        </p:nvSpPr>
        <p:spPr>
          <a:xfrm>
            <a:off x="1021774" y="5982766"/>
            <a:ext cx="9421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137 Country Representatives in 71 countries.</a:t>
            </a:r>
            <a:endParaRPr lang="en-US" sz="28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7528" y="6456053"/>
            <a:ext cx="10647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Since March 2016, when I became CRC, we have 10 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new CRs 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plus 3 more in the pipeline.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33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89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mbria" charset="0"/>
                <a:ea typeface="Cambria" charset="0"/>
                <a:cs typeface="Cambria" charset="0"/>
              </a:rPr>
              <a:t>Distribution of Country Representatives</a:t>
            </a:r>
            <a:endParaRPr lang="en-US" sz="36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7016"/>
            <a:ext cx="10515600" cy="5069947"/>
          </a:xfrm>
        </p:spPr>
        <p:txBody>
          <a:bodyPr/>
          <a:lstStyle/>
          <a:p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endParaRPr lang="en-US" dirty="0" smtClean="0">
              <a:latin typeface="Cambria" charset="0"/>
              <a:ea typeface="Cambria" charset="0"/>
              <a:cs typeface="Cambria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11337977"/>
              </p:ext>
            </p:extLst>
          </p:nvPr>
        </p:nvGraphicFramePr>
        <p:xfrm>
          <a:off x="838200" y="1343891"/>
          <a:ext cx="9897533" cy="4463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07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651164"/>
            <a:ext cx="10960100" cy="40178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Cambria" charset="0"/>
                <a:ea typeface="Cambria" charset="0"/>
                <a:cs typeface="Cambria" charset="0"/>
              </a:rPr>
              <a:t>Two examples of special activities 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by </a:t>
            </a:r>
            <a:r>
              <a:rPr lang="en-US" sz="3600" b="1" dirty="0" smtClean="0">
                <a:latin typeface="Cambria" charset="0"/>
                <a:ea typeface="Cambria" charset="0"/>
                <a:cs typeface="Cambria" charset="0"/>
              </a:rPr>
              <a:t>CRs </a:t>
            </a:r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to promote </a:t>
            </a:r>
            <a:r>
              <a:rPr lang="en-US" sz="3600" b="1" dirty="0" smtClean="0">
                <a:latin typeface="Cambria" charset="0"/>
                <a:ea typeface="Cambria" charset="0"/>
                <a:cs typeface="Cambria" charset="0"/>
              </a:rPr>
              <a:t>HIFA</a:t>
            </a:r>
            <a:r>
              <a:rPr lang="en-US" dirty="0">
                <a:solidFill>
                  <a:srgbClr val="00B050"/>
                </a:solidFill>
                <a:latin typeface="Cambria" charset="0"/>
                <a:ea typeface="Cambria" charset="0"/>
                <a:cs typeface="Cambria" charset="0"/>
              </a:rPr>
              <a:t/>
            </a:r>
            <a:br>
              <a:rPr lang="en-US" dirty="0">
                <a:solidFill>
                  <a:srgbClr val="00B050"/>
                </a:solidFill>
                <a:latin typeface="Cambria" charset="0"/>
                <a:ea typeface="Cambria" charset="0"/>
                <a:cs typeface="Cambria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728" y="1260763"/>
            <a:ext cx="6713010" cy="4364181"/>
          </a:xfrm>
          <a:ln w="381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62" y="1052946"/>
            <a:ext cx="4239490" cy="457199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943601" y="6054436"/>
            <a:ext cx="4128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Jackeline Alger, HIFA CR for </a:t>
            </a: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Honduras, 16-19 August 2016</a:t>
            </a:r>
            <a:endParaRPr lang="en-US" sz="24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909" y="6054436"/>
            <a:ext cx="4398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Didier </a:t>
            </a:r>
            <a:r>
              <a:rPr lang="en-US" sz="2400" dirty="0" err="1" smtClean="0">
                <a:latin typeface="Cambria" charset="0"/>
                <a:ea typeface="Cambria" charset="0"/>
                <a:cs typeface="Cambria" charset="0"/>
              </a:rPr>
              <a:t>Demassosso</a:t>
            </a: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, HIFA CR for </a:t>
            </a: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Cameroon, 9-10 May 2016</a:t>
            </a:r>
            <a:endParaRPr lang="en-US" sz="2400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17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87545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ambria" charset="0"/>
                <a:ea typeface="Cambria" charset="0"/>
                <a:cs typeface="Cambria" charset="0"/>
              </a:rPr>
              <a:t>Country Representatives are important to help achieve the</a:t>
            </a:r>
            <a:br>
              <a:rPr lang="en-US" sz="3200" b="1" dirty="0" smtClean="0">
                <a:latin typeface="Cambria" charset="0"/>
                <a:ea typeface="Cambria" charset="0"/>
                <a:cs typeface="Cambria" charset="0"/>
              </a:rPr>
            </a:br>
            <a:r>
              <a:rPr lang="en-US" sz="3200" b="1" dirty="0" smtClean="0">
                <a:latin typeface="Cambria" charset="0"/>
                <a:ea typeface="Cambria" charset="0"/>
                <a:cs typeface="Cambria" charset="0"/>
              </a:rPr>
              <a:t>HIFA </a:t>
            </a:r>
            <a:r>
              <a:rPr lang="en-GB" altLang="en-US" sz="3200" b="1" dirty="0">
                <a:latin typeface="Cambria" charset="0"/>
                <a:ea typeface="Cambria" charset="0"/>
                <a:cs typeface="Cambria" charset="0"/>
              </a:rPr>
              <a:t>Strategic Objectives </a:t>
            </a:r>
            <a:r>
              <a:rPr lang="en-GB" altLang="en-US" sz="3200" b="1" dirty="0" smtClean="0">
                <a:latin typeface="Cambria" charset="0"/>
                <a:ea typeface="Cambria" charset="0"/>
                <a:cs typeface="Cambria" charset="0"/>
              </a:rPr>
              <a:t>2016-18</a:t>
            </a:r>
            <a:endParaRPr lang="en-US" sz="32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altLang="en-US" b="1" dirty="0" smtClean="0">
                <a:latin typeface="Cambria" charset="0"/>
                <a:ea typeface="Cambria" charset="0"/>
                <a:cs typeface="Cambria" charset="0"/>
              </a:rPr>
              <a:t>1</a:t>
            </a:r>
            <a:r>
              <a:rPr lang="en-GB" altLang="en-US" b="1" dirty="0">
                <a:latin typeface="Cambria" charset="0"/>
                <a:ea typeface="Cambria" charset="0"/>
                <a:cs typeface="Cambria" charset="0"/>
              </a:rPr>
              <a:t>. Growth and multilingualism</a:t>
            </a:r>
          </a:p>
          <a:p>
            <a:r>
              <a:rPr lang="en-GB" altLang="en-US" dirty="0">
                <a:latin typeface="Cambria" charset="0"/>
                <a:ea typeface="Cambria" charset="0"/>
                <a:cs typeface="Cambria" charset="0"/>
              </a:rPr>
              <a:t>&gt;20,000 members interacting in 5 languages</a:t>
            </a:r>
          </a:p>
          <a:p>
            <a:r>
              <a:rPr lang="en-GB" altLang="en-US" sz="3600" dirty="0">
                <a:solidFill>
                  <a:schemeClr val="accent6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&gt;300 Country Representatives in 90 countries</a:t>
            </a:r>
          </a:p>
          <a:p>
            <a:r>
              <a:rPr lang="en-GB" altLang="en-US" dirty="0">
                <a:latin typeface="Cambria" charset="0"/>
                <a:ea typeface="Cambria" charset="0"/>
                <a:cs typeface="Cambria" charset="0"/>
              </a:rPr>
              <a:t>Multilingual HIFA Voices database </a:t>
            </a:r>
          </a:p>
          <a:p>
            <a:endParaRPr lang="en-GB" altLang="en-US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altLang="en-US" b="1" dirty="0">
                <a:latin typeface="Cambria" charset="0"/>
                <a:ea typeface="Cambria" charset="0"/>
                <a:cs typeface="Cambria" charset="0"/>
              </a:rPr>
              <a:t>2. Collaboration and cooperation</a:t>
            </a:r>
          </a:p>
          <a:p>
            <a:r>
              <a:rPr lang="en-GB" altLang="en-US" dirty="0" smtClean="0">
                <a:latin typeface="Cambria" charset="0"/>
                <a:ea typeface="Cambria" charset="0"/>
                <a:cs typeface="Cambria" charset="0"/>
              </a:rPr>
              <a:t>&gt;</a:t>
            </a:r>
            <a:r>
              <a:rPr lang="en-GB" altLang="en-US" dirty="0">
                <a:latin typeface="Cambria" charset="0"/>
                <a:ea typeface="Cambria" charset="0"/>
                <a:cs typeface="Cambria" charset="0"/>
              </a:rPr>
              <a:t>400 HIFA Supporting Organisations</a:t>
            </a:r>
          </a:p>
          <a:p>
            <a:r>
              <a:rPr lang="en-GB" altLang="en-US" dirty="0">
                <a:latin typeface="Cambria" charset="0"/>
                <a:ea typeface="Cambria" charset="0"/>
                <a:cs typeface="Cambria" charset="0"/>
              </a:rPr>
              <a:t>International recognition as transformative approach to bring stakeholders together to address complex global health challenges </a:t>
            </a:r>
            <a:endParaRPr lang="en-US" altLang="en-US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8754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ambria" charset="0"/>
                <a:ea typeface="Cambria" charset="0"/>
                <a:cs typeface="Cambria" charset="0"/>
              </a:rPr>
              <a:t>How can we increase the number of Country Representatives to 300 by 2018?</a:t>
            </a:r>
            <a:endParaRPr lang="en-US" sz="40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altLang="en-US" sz="4000" dirty="0" smtClean="0">
                <a:latin typeface="Cambria" charset="0"/>
                <a:ea typeface="Cambria" charset="0"/>
                <a:cs typeface="Cambria" charset="0"/>
              </a:rPr>
              <a:t>Raise visibility and activity of existing CRs </a:t>
            </a:r>
          </a:p>
          <a:p>
            <a:pPr marL="514350" indent="-514350">
              <a:buFont typeface="Arial"/>
              <a:buAutoNum type="arabicPeriod"/>
            </a:pPr>
            <a:r>
              <a:rPr lang="en-GB" altLang="en-US" sz="4000" dirty="0" smtClean="0">
                <a:latin typeface="Cambria" charset="0"/>
                <a:ea typeface="Cambria" charset="0"/>
                <a:cs typeface="Cambria" charset="0"/>
              </a:rPr>
              <a:t>Invite HIFA members to become CRs via general invitation and via targeted invitation</a:t>
            </a:r>
          </a:p>
          <a:p>
            <a:pPr marL="514350" indent="-514350">
              <a:buAutoNum type="arabicPeriod"/>
            </a:pPr>
            <a:r>
              <a:rPr lang="en-GB" altLang="en-US" sz="4000" dirty="0" smtClean="0">
                <a:latin typeface="Cambria" charset="0"/>
                <a:ea typeface="Cambria" charset="0"/>
                <a:cs typeface="Cambria" charset="0"/>
              </a:rPr>
              <a:t>Use social media to spread the word!</a:t>
            </a:r>
          </a:p>
          <a:p>
            <a:pPr marL="514350" indent="-514350">
              <a:buAutoNum type="arabicPeriod"/>
            </a:pPr>
            <a:r>
              <a:rPr lang="en-GB" altLang="en-US" sz="4000" dirty="0" smtClean="0">
                <a:latin typeface="Cambria" charset="0"/>
                <a:ea typeface="Cambria" charset="0"/>
                <a:cs typeface="Cambria" charset="0"/>
              </a:rPr>
              <a:t>We welcome other ideas…</a:t>
            </a:r>
            <a:endParaRPr lang="en-GB" altLang="en-US" sz="4000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5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Thank you 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Deborah 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Jackson (Former HIFA Country Representative Coordinator) and Dr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. Neil 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Pakenham-Walsh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3143827"/>
            <a:ext cx="44704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17273"/>
            <a:ext cx="10515600" cy="30596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Apple Chancery" charset="0"/>
                <a:ea typeface="Apple Chancery" charset="0"/>
                <a:cs typeface="Apple Chancery" charset="0"/>
              </a:rPr>
              <a:t>Thank you </a:t>
            </a:r>
            <a:r>
              <a:rPr lang="en-US" sz="6600" dirty="0" smtClean="0">
                <a:latin typeface="Apple Chancery" charset="0"/>
                <a:ea typeface="Apple Chancery" charset="0"/>
                <a:cs typeface="Apple Chancery" charset="0"/>
                <a:sym typeface="Wingdings"/>
              </a:rPr>
              <a:t></a:t>
            </a:r>
            <a:endParaRPr lang="en-US" sz="6600" dirty="0"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6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202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Apple Chancery</vt:lpstr>
      <vt:lpstr>Arial</vt:lpstr>
      <vt:lpstr>Calibri</vt:lpstr>
      <vt:lpstr>Calibri Light</vt:lpstr>
      <vt:lpstr>Cambria</vt:lpstr>
      <vt:lpstr>Wingdings</vt:lpstr>
      <vt:lpstr>Office Theme</vt:lpstr>
      <vt:lpstr>HIFA Country Representatives Programme</vt:lpstr>
      <vt:lpstr>Main Objectives</vt:lpstr>
      <vt:lpstr>Current Status </vt:lpstr>
      <vt:lpstr>Distribution of Country Representatives</vt:lpstr>
      <vt:lpstr>Two examples of special activities by CRs to promote HIFA </vt:lpstr>
      <vt:lpstr>Country Representatives are important to help achieve the HIFA Strategic Objectives 2016-18</vt:lpstr>
      <vt:lpstr>How can we increase the number of Country Representatives to 300 by 2018?</vt:lpstr>
      <vt:lpstr>PowerPoint Presentation</vt:lpstr>
      <vt:lpstr>PowerPoint Presentation</vt:lpstr>
      <vt:lpstr>HIFA Country Representatives Program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HIFA Country Retrospectives</dc:title>
  <dc:creator>Tara Ballav Adhikari</dc:creator>
  <cp:lastModifiedBy>Neil Pakenham-Walsh</cp:lastModifiedBy>
  <cp:revision>24</cp:revision>
  <dcterms:created xsi:type="dcterms:W3CDTF">2016-08-28T11:54:34Z</dcterms:created>
  <dcterms:modified xsi:type="dcterms:W3CDTF">2016-09-05T16:29:16Z</dcterms:modified>
</cp:coreProperties>
</file>