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7"/>
  </p:notesMasterIdLst>
  <p:handoutMasterIdLst>
    <p:handoutMasterId r:id="rId48"/>
  </p:handoutMasterIdLst>
  <p:sldIdLst>
    <p:sldId id="256" r:id="rId2"/>
    <p:sldId id="257" r:id="rId3"/>
    <p:sldId id="258" r:id="rId4"/>
    <p:sldId id="259" r:id="rId5"/>
    <p:sldId id="302" r:id="rId6"/>
    <p:sldId id="303" r:id="rId7"/>
    <p:sldId id="304" r:id="rId8"/>
    <p:sldId id="306" r:id="rId9"/>
    <p:sldId id="307"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308"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32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06E9F5EF-FF11-4127-9C45-FB6852A2BF3C}" type="datetimeFigureOut">
              <a:rPr lang="en-US" smtClean="0"/>
              <a:pPr/>
              <a:t>9/19/2016</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B295E4D3-6A63-4270-845F-AA733F3B70B7}" type="slidenum">
              <a:rPr lang="en-US" smtClean="0"/>
              <a:pPr/>
              <a:t>‹#›</a:t>
            </a:fld>
            <a:endParaRPr lang="en-US"/>
          </a:p>
        </p:txBody>
      </p:sp>
    </p:spTree>
    <p:extLst>
      <p:ext uri="{BB962C8B-B14F-4D97-AF65-F5344CB8AC3E}">
        <p14:creationId xmlns:p14="http://schemas.microsoft.com/office/powerpoint/2010/main" val="34123576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28B61D6D-1575-499C-B814-C1759E8F6900}" type="datetimeFigureOut">
              <a:rPr lang="en-US" smtClean="0"/>
              <a:pPr/>
              <a:t>9/19/2016</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28B29218-D4EB-4420-B0AB-93EC5842F163}" type="slidenum">
              <a:rPr lang="en-US" smtClean="0"/>
              <a:pPr/>
              <a:t>‹#›</a:t>
            </a:fld>
            <a:endParaRPr lang="en-US"/>
          </a:p>
        </p:txBody>
      </p:sp>
    </p:spTree>
    <p:extLst>
      <p:ext uri="{BB962C8B-B14F-4D97-AF65-F5344CB8AC3E}">
        <p14:creationId xmlns:p14="http://schemas.microsoft.com/office/powerpoint/2010/main" val="3376755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8B29218-D4EB-4420-B0AB-93EC5842F163}" type="slidenum">
              <a:rPr lang="en-US" smtClean="0"/>
              <a:pPr/>
              <a:t>30</a:t>
            </a:fld>
            <a:endParaRPr lang="en-US"/>
          </a:p>
        </p:txBody>
      </p:sp>
    </p:spTree>
    <p:extLst>
      <p:ext uri="{BB962C8B-B14F-4D97-AF65-F5344CB8AC3E}">
        <p14:creationId xmlns:p14="http://schemas.microsoft.com/office/powerpoint/2010/main" val="3335589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07EF4BA-90F2-4766-B2E2-106D6D063E37}" type="datetimeFigureOut">
              <a:rPr lang="en-US" smtClean="0"/>
              <a:pPr/>
              <a:t>9/19/2016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F2640E2C-4DA0-4AEE-AC01-040AD7AFA01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7EF4BA-90F2-4766-B2E2-106D6D063E37}"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40E2C-4DA0-4AEE-AC01-040AD7AFA01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7EF4BA-90F2-4766-B2E2-106D6D063E37}"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40E2C-4DA0-4AEE-AC01-040AD7AFA01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07EF4BA-90F2-4766-B2E2-106D6D063E37}" type="datetimeFigureOut">
              <a:rPr lang="en-US" smtClean="0"/>
              <a:pPr/>
              <a:t>9/19/2016</a:t>
            </a:fld>
            <a:endParaRPr lang="en-US"/>
          </a:p>
        </p:txBody>
      </p:sp>
      <p:sp>
        <p:nvSpPr>
          <p:cNvPr id="9" name="Slide Number Placeholder 8"/>
          <p:cNvSpPr>
            <a:spLocks noGrp="1"/>
          </p:cNvSpPr>
          <p:nvPr>
            <p:ph type="sldNum" sz="quarter" idx="15"/>
          </p:nvPr>
        </p:nvSpPr>
        <p:spPr/>
        <p:txBody>
          <a:bodyPr rtlCol="0"/>
          <a:lstStyle/>
          <a:p>
            <a:fld id="{F2640E2C-4DA0-4AEE-AC01-040AD7AFA011}"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07EF4BA-90F2-4766-B2E2-106D6D063E37}" type="datetimeFigureOut">
              <a:rPr lang="en-US" smtClean="0"/>
              <a:pPr/>
              <a:t>9/19/2016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F2640E2C-4DA0-4AEE-AC01-040AD7AFA01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07EF4BA-90F2-4766-B2E2-106D6D063E37}"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640E2C-4DA0-4AEE-AC01-040AD7AFA011}"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07EF4BA-90F2-4766-B2E2-106D6D063E37}" type="datetimeFigureOut">
              <a:rPr lang="en-US" smtClean="0"/>
              <a:pPr/>
              <a:t>9/19/2016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640E2C-4DA0-4AEE-AC01-040AD7AFA011}"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07EF4BA-90F2-4766-B2E2-106D6D063E37}" type="datetimeFigureOut">
              <a:rPr lang="en-US" smtClean="0"/>
              <a:pPr/>
              <a:t>9/19/2016</a:t>
            </a:fld>
            <a:endParaRPr lang="en-US"/>
          </a:p>
        </p:txBody>
      </p:sp>
      <p:sp>
        <p:nvSpPr>
          <p:cNvPr id="7" name="Slide Number Placeholder 6"/>
          <p:cNvSpPr>
            <a:spLocks noGrp="1"/>
          </p:cNvSpPr>
          <p:nvPr>
            <p:ph type="sldNum" sz="quarter" idx="11"/>
          </p:nvPr>
        </p:nvSpPr>
        <p:spPr/>
        <p:txBody>
          <a:bodyPr rtlCol="0"/>
          <a:lstStyle/>
          <a:p>
            <a:fld id="{F2640E2C-4DA0-4AEE-AC01-040AD7AFA011}"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7EF4BA-90F2-4766-B2E2-106D6D063E37}" type="datetimeFigureOut">
              <a:rPr lang="en-US" smtClean="0"/>
              <a:pPr/>
              <a:t>9/19/2016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640E2C-4DA0-4AEE-AC01-040AD7AFA01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07EF4BA-90F2-4766-B2E2-106D6D063E37}" type="datetimeFigureOut">
              <a:rPr lang="en-US" smtClean="0"/>
              <a:pPr/>
              <a:t>9/19/2016</a:t>
            </a:fld>
            <a:endParaRPr lang="en-US"/>
          </a:p>
        </p:txBody>
      </p:sp>
      <p:sp>
        <p:nvSpPr>
          <p:cNvPr id="22" name="Slide Number Placeholder 21"/>
          <p:cNvSpPr>
            <a:spLocks noGrp="1"/>
          </p:cNvSpPr>
          <p:nvPr>
            <p:ph type="sldNum" sz="quarter" idx="15"/>
          </p:nvPr>
        </p:nvSpPr>
        <p:spPr/>
        <p:txBody>
          <a:bodyPr rtlCol="0"/>
          <a:lstStyle/>
          <a:p>
            <a:fld id="{F2640E2C-4DA0-4AEE-AC01-040AD7AFA011}"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07EF4BA-90F2-4766-B2E2-106D6D063E37}" type="datetimeFigureOut">
              <a:rPr lang="en-US" smtClean="0"/>
              <a:pPr/>
              <a:t>9/19/2016</a:t>
            </a:fld>
            <a:endParaRPr lang="en-US"/>
          </a:p>
        </p:txBody>
      </p:sp>
      <p:sp>
        <p:nvSpPr>
          <p:cNvPr id="18" name="Slide Number Placeholder 17"/>
          <p:cNvSpPr>
            <a:spLocks noGrp="1"/>
          </p:cNvSpPr>
          <p:nvPr>
            <p:ph type="sldNum" sz="quarter" idx="11"/>
          </p:nvPr>
        </p:nvSpPr>
        <p:spPr/>
        <p:txBody>
          <a:bodyPr rtlCol="0"/>
          <a:lstStyle/>
          <a:p>
            <a:fld id="{F2640E2C-4DA0-4AEE-AC01-040AD7AFA011}"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07EF4BA-90F2-4766-B2E2-106D6D063E37}" type="datetimeFigureOut">
              <a:rPr lang="en-US" smtClean="0"/>
              <a:pPr/>
              <a:t>9/19/2016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2640E2C-4DA0-4AEE-AC01-040AD7AFA01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hifa2015.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362200"/>
            <a:ext cx="6172200" cy="2656362"/>
          </a:xfrm>
        </p:spPr>
        <p:txBody>
          <a:bodyPr>
            <a:normAutofit fontScale="90000"/>
          </a:bodyPr>
          <a:lstStyle/>
          <a:p>
            <a:pPr algn="ctr"/>
            <a:r>
              <a:rPr lang="en-US" dirty="0" smtClean="0"/>
              <a:t>THE WAY PWANI MAY ESTABLISH THE STRONGEST PARTNERSHIP IN DELIVERY OF QUALITY AND TIMELY HEALTH CARE INFORMATION SERVICES IN COAST REGION </a:t>
            </a:r>
            <a:endParaRPr lang="en-US" dirty="0"/>
          </a:p>
        </p:txBody>
      </p:sp>
      <p:sp>
        <p:nvSpPr>
          <p:cNvPr id="3" name="Subtitle 2"/>
          <p:cNvSpPr>
            <a:spLocks noGrp="1"/>
          </p:cNvSpPr>
          <p:nvPr>
            <p:ph type="subTitle" idx="1"/>
          </p:nvPr>
        </p:nvSpPr>
        <p:spPr/>
        <p:txBody>
          <a:bodyPr>
            <a:normAutofit fontScale="40000" lnSpcReduction="20000"/>
          </a:bodyPr>
          <a:lstStyle/>
          <a:p>
            <a:pPr algn="ctr"/>
            <a:r>
              <a:rPr lang="en-US" dirty="0" smtClean="0"/>
              <a:t>By</a:t>
            </a:r>
          </a:p>
          <a:p>
            <a:pPr algn="ctr"/>
            <a:r>
              <a:rPr lang="en-US" dirty="0" err="1" smtClean="0"/>
              <a:t>Jackton</a:t>
            </a:r>
            <a:r>
              <a:rPr lang="en-US" dirty="0" smtClean="0"/>
              <a:t> L. </a:t>
            </a:r>
            <a:r>
              <a:rPr lang="en-US" dirty="0" err="1" smtClean="0"/>
              <a:t>Kaijage</a:t>
            </a:r>
            <a:endParaRPr lang="en-US" dirty="0" smtClean="0"/>
          </a:p>
          <a:p>
            <a:pPr algn="ctr"/>
            <a:r>
              <a:rPr lang="en-US" dirty="0" smtClean="0"/>
              <a:t>Chief Librarian, </a:t>
            </a:r>
            <a:r>
              <a:rPr lang="en-US" dirty="0" err="1" smtClean="0"/>
              <a:t>Kibaha</a:t>
            </a:r>
            <a:r>
              <a:rPr lang="en-US" dirty="0" smtClean="0"/>
              <a:t> Public Library, Directorate of Education Services, </a:t>
            </a:r>
            <a:r>
              <a:rPr lang="en-US" dirty="0" err="1" smtClean="0"/>
              <a:t>Kibaha</a:t>
            </a:r>
            <a:r>
              <a:rPr lang="en-US" dirty="0" smtClean="0"/>
              <a:t> Education Centre</a:t>
            </a:r>
          </a:p>
          <a:p>
            <a:pPr algn="ctr"/>
            <a:r>
              <a:rPr lang="en-US" dirty="0" smtClean="0"/>
              <a:t>&amp;</a:t>
            </a:r>
          </a:p>
          <a:p>
            <a:pPr algn="ctr"/>
            <a:r>
              <a:rPr lang="en-US" dirty="0" smtClean="0"/>
              <a:t>Tanzania HIFA Country Representative</a:t>
            </a:r>
          </a:p>
          <a:p>
            <a:pPr algn="ctr"/>
            <a:r>
              <a:rPr lang="en-US" dirty="0" smtClean="0"/>
              <a:t>Cell: +255 715/755 834 827</a:t>
            </a:r>
          </a:p>
          <a:p>
            <a:pPr algn="ctr"/>
            <a:r>
              <a:rPr lang="en-US" dirty="0" smtClean="0"/>
              <a:t>E-mail: jajolika15@gmail.com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lstStyle/>
          <a:p>
            <a:pPr>
              <a:buNone/>
            </a:pPr>
            <a:r>
              <a:rPr lang="en-US" sz="2800" b="1" dirty="0" smtClean="0"/>
              <a:t>1.2	What are Salient Features of 	Strong Partnerships for 	Community Development?</a:t>
            </a:r>
            <a:endParaRPr lang="en-US" sz="2800" dirty="0" smtClean="0"/>
          </a:p>
          <a:p>
            <a:pPr algn="ctr">
              <a:buNone/>
            </a:pPr>
            <a:endParaRPr lang="en-US" i="1" dirty="0" smtClean="0">
              <a:solidFill>
                <a:schemeClr val="accent1">
                  <a:lumMod val="75000"/>
                </a:schemeClr>
              </a:solidFill>
            </a:endParaRPr>
          </a:p>
          <a:p>
            <a:pPr algn="ctr">
              <a:buNone/>
            </a:pPr>
            <a:r>
              <a:rPr lang="en-US" i="1" dirty="0" smtClean="0">
                <a:solidFill>
                  <a:schemeClr val="accent1">
                    <a:lumMod val="75000"/>
                  </a:schemeClr>
                </a:solidFill>
              </a:rPr>
              <a:t>“Strong, viable partnerships don’t just happen. They need to be understood, properly developed and well maintained. Skills, knowledge and experience are required when we bring people together to form useful and productive partnerships.” – John </a:t>
            </a:r>
            <a:r>
              <a:rPr lang="en-US" i="1" dirty="0" err="1" smtClean="0">
                <a:solidFill>
                  <a:schemeClr val="accent1">
                    <a:lumMod val="75000"/>
                  </a:schemeClr>
                </a:solidFill>
              </a:rPr>
              <a:t>Chikati</a:t>
            </a:r>
            <a:r>
              <a:rPr lang="en-US" i="1" dirty="0" smtClean="0">
                <a:solidFill>
                  <a:schemeClr val="accent1">
                    <a:lumMod val="75000"/>
                  </a:schemeClr>
                </a:solidFill>
              </a:rPr>
              <a:t> (2009:3)</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a:bodyPr>
          <a:lstStyle/>
          <a:p>
            <a:pPr algn="just">
              <a:buNone/>
            </a:pPr>
            <a:r>
              <a:rPr lang="en-US" sz="2800" dirty="0" smtClean="0"/>
              <a:t>According to </a:t>
            </a:r>
            <a:r>
              <a:rPr lang="en-US" sz="2800" dirty="0" err="1" smtClean="0"/>
              <a:t>Chikati</a:t>
            </a:r>
            <a:r>
              <a:rPr lang="en-US" sz="2800" dirty="0" smtClean="0"/>
              <a:t> (2009:9):</a:t>
            </a:r>
          </a:p>
          <a:p>
            <a:pPr algn="just">
              <a:buFont typeface="Wingdings" pitchFamily="2" charset="2"/>
              <a:buChar char="Ø"/>
            </a:pPr>
            <a:r>
              <a:rPr lang="en-US" sz="2800" b="1" dirty="0" smtClean="0"/>
              <a:t>Partnership</a:t>
            </a:r>
            <a:r>
              <a:rPr lang="en-US" sz="2800" dirty="0" smtClean="0"/>
              <a:t> is defined as a relationship where two or more parties, having like-minded goals, form an agreement to do something together </a:t>
            </a:r>
            <a:r>
              <a:rPr lang="en-US" sz="2800" dirty="0" smtClean="0">
                <a:solidFill>
                  <a:schemeClr val="accent1">
                    <a:lumMod val="75000"/>
                  </a:schemeClr>
                </a:solidFill>
              </a:rPr>
              <a:t>as partnerships are about people working together in a mutually beneficial relationship </a:t>
            </a:r>
            <a:r>
              <a:rPr lang="en-US" sz="2800" dirty="0" smtClean="0"/>
              <a:t>most often doing things together which might not be able to be achieved by one party alone. </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a:bodyPr>
          <a:lstStyle/>
          <a:p>
            <a:pPr algn="just">
              <a:buFont typeface="Wingdings" pitchFamily="2" charset="2"/>
              <a:buChar char="Ø"/>
            </a:pPr>
            <a:r>
              <a:rPr lang="en-US" sz="2800" dirty="0" smtClean="0"/>
              <a:t>Therefore, partnership implies sharing: resources; work; risk; responsibility; decision making; power; benefits and burdens. In short, in partnerships there is </a:t>
            </a:r>
            <a:r>
              <a:rPr lang="en-US" sz="2800" b="1" dirty="0" smtClean="0">
                <a:solidFill>
                  <a:schemeClr val="accent1">
                    <a:lumMod val="75000"/>
                  </a:schemeClr>
                </a:solidFill>
              </a:rPr>
              <a:t>“give and take.”</a:t>
            </a:r>
            <a:r>
              <a:rPr lang="en-US" sz="2800" dirty="0" smtClean="0">
                <a:solidFill>
                  <a:schemeClr val="accent1">
                    <a:lumMod val="75000"/>
                  </a:schemeClr>
                </a:solidFill>
              </a:rPr>
              <a:t> </a:t>
            </a:r>
          </a:p>
          <a:p>
            <a:pPr algn="just">
              <a:buFont typeface="Wingdings" pitchFamily="2" charset="2"/>
              <a:buChar char="Ø"/>
            </a:pPr>
            <a:r>
              <a:rPr lang="en-US" sz="2800" dirty="0" smtClean="0"/>
              <a:t>Partnerships should add value to each partner’s services, products and/or situations. </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a:bodyPr>
          <a:lstStyle/>
          <a:p>
            <a:pPr algn="just">
              <a:buFont typeface="Wingdings" pitchFamily="2" charset="2"/>
              <a:buChar char="Ø"/>
            </a:pPr>
            <a:r>
              <a:rPr lang="en-US" sz="2800" dirty="0" smtClean="0"/>
              <a:t>Once we have decide to establish strong partnerships, </a:t>
            </a:r>
            <a:r>
              <a:rPr lang="en-US" sz="2800" dirty="0" smtClean="0">
                <a:solidFill>
                  <a:schemeClr val="accent1">
                    <a:lumMod val="75000"/>
                  </a:schemeClr>
                </a:solidFill>
              </a:rPr>
              <a:t>we should strive to have the right people at the right time for doing the right things together. </a:t>
            </a:r>
          </a:p>
          <a:p>
            <a:pPr algn="just">
              <a:buFont typeface="Wingdings" pitchFamily="2" charset="2"/>
              <a:buChar char="Ø"/>
            </a:pPr>
            <a:r>
              <a:rPr lang="en-US" sz="2800" dirty="0" smtClean="0"/>
              <a:t>Yet, we should remember that </a:t>
            </a:r>
            <a:r>
              <a:rPr lang="en-US" sz="2800" dirty="0" smtClean="0">
                <a:solidFill>
                  <a:schemeClr val="accent3">
                    <a:lumMod val="60000"/>
                    <a:lumOff val="40000"/>
                  </a:schemeClr>
                </a:solidFill>
              </a:rPr>
              <a:t>normally </a:t>
            </a:r>
            <a:r>
              <a:rPr lang="en-US" sz="2800" dirty="0" smtClean="0">
                <a:solidFill>
                  <a:schemeClr val="accent1">
                    <a:lumMod val="75000"/>
                  </a:schemeClr>
                </a:solidFill>
              </a:rPr>
              <a:t>the partners should still have their own identity outside the established partnership </a:t>
            </a:r>
            <a:r>
              <a:rPr lang="en-US" sz="2800" dirty="0" smtClean="0"/>
              <a:t>and that </a:t>
            </a:r>
            <a:r>
              <a:rPr lang="en-US" sz="2800" b="1" dirty="0" smtClean="0"/>
              <a:t>each partner independently</a:t>
            </a:r>
            <a:r>
              <a:rPr lang="en-US" sz="2800" dirty="0" smtClean="0"/>
              <a:t> should be accountable to </a:t>
            </a:r>
            <a:r>
              <a:rPr lang="en-US" sz="2800" dirty="0" smtClean="0">
                <a:solidFill>
                  <a:schemeClr val="accent1">
                    <a:lumMod val="75000"/>
                  </a:schemeClr>
                </a:solidFill>
              </a:rPr>
              <a:t>others</a:t>
            </a:r>
            <a:r>
              <a:rPr lang="en-US" sz="2800" dirty="0" smtClean="0"/>
              <a:t> as well as to </a:t>
            </a:r>
            <a:r>
              <a:rPr lang="en-US" sz="2800" dirty="0" smtClean="0">
                <a:solidFill>
                  <a:schemeClr val="accent1">
                    <a:lumMod val="75000"/>
                  </a:schemeClr>
                </a:solidFill>
              </a:rPr>
              <a:t>the established partnership.</a:t>
            </a:r>
          </a:p>
          <a:p>
            <a:pPr algn="just">
              <a:buFont typeface="Wingdings" pitchFamily="2" charset="2"/>
              <a:buChar char="Ø"/>
            </a:pP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fontScale="92500"/>
          </a:bodyPr>
          <a:lstStyle/>
          <a:p>
            <a:pPr algn="just">
              <a:buNone/>
            </a:pPr>
            <a:r>
              <a:rPr lang="en-US" sz="2800" b="1" dirty="0" smtClean="0"/>
              <a:t>1.3	What are Salient Features of 	Delivery of Quality and Timely 	Customer-focused Health Care 	Information Services?</a:t>
            </a:r>
          </a:p>
          <a:p>
            <a:pPr algn="just">
              <a:buNone/>
            </a:pPr>
            <a:endParaRPr lang="en-US" sz="2800" b="1" dirty="0" smtClean="0"/>
          </a:p>
          <a:p>
            <a:pPr algn="just">
              <a:buNone/>
            </a:pPr>
            <a:r>
              <a:rPr lang="en-US" sz="2800" b="1" dirty="0" smtClean="0"/>
              <a:t>1.3.1	What is a Customer-focused Health 	Care Information Service Facility?</a:t>
            </a:r>
            <a:endParaRPr lang="en-US" sz="2800" dirty="0" smtClean="0"/>
          </a:p>
          <a:p>
            <a:pPr algn="just">
              <a:buNone/>
            </a:pPr>
            <a:r>
              <a:rPr lang="en-US" sz="2800" dirty="0" smtClean="0"/>
              <a:t>According to Lucas (2002), a customer-focused organization or if you like a customer-focused health care information service facility, is the one which spends energy and effort on:</a:t>
            </a:r>
          </a:p>
          <a:p>
            <a:pPr>
              <a:buNone/>
            </a:pPr>
            <a:endParaRPr lang="en-US" sz="2800" b="1" dirty="0" smtClean="0"/>
          </a:p>
          <a:p>
            <a:pPr>
              <a:buNone/>
            </a:pPr>
            <a:endParaRPr lang="en-US" sz="28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a:bodyPr>
          <a:lstStyle/>
          <a:p>
            <a:pPr algn="just">
              <a:buFont typeface="Wingdings" pitchFamily="2" charset="2"/>
              <a:buChar char="Ø"/>
            </a:pPr>
            <a:r>
              <a:rPr lang="en-US" sz="2800" dirty="0" smtClean="0"/>
              <a:t>Satisfying internal and external customers by:</a:t>
            </a:r>
          </a:p>
          <a:p>
            <a:pPr algn="just"/>
            <a:r>
              <a:rPr lang="en-US" sz="2800" dirty="0" smtClean="0"/>
              <a:t>First indentifying customers’ information needs and expectations; and </a:t>
            </a:r>
          </a:p>
          <a:p>
            <a:pPr algn="just"/>
            <a:r>
              <a:rPr lang="en-US" sz="2800" dirty="0" smtClean="0"/>
              <a:t>Establishing policies, procedures, management, and reward systems to support excellence in service delivery.</a:t>
            </a:r>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lnSpcReduction="10000"/>
          </a:bodyPr>
          <a:lstStyle/>
          <a:p>
            <a:pPr>
              <a:buNone/>
            </a:pPr>
            <a:r>
              <a:rPr lang="en-US" sz="2800" b="1" dirty="0" smtClean="0"/>
              <a:t>1.3.2	What Customers Expect from Any 	Service Provider?</a:t>
            </a:r>
            <a:endParaRPr lang="en-US" sz="2800" dirty="0" smtClean="0"/>
          </a:p>
          <a:p>
            <a:pPr algn="just">
              <a:buNone/>
            </a:pPr>
            <a:r>
              <a:rPr lang="en-US" sz="2800" dirty="0" smtClean="0"/>
              <a:t>Globally, as Lucas (2002:18, 59-60) goes on, most customers expect that if they pay a fair Tanzanian shilling (</a:t>
            </a:r>
            <a:r>
              <a:rPr lang="en-US" sz="2800" dirty="0" err="1" smtClean="0"/>
              <a:t>Tsh</a:t>
            </a:r>
            <a:r>
              <a:rPr lang="en-US" sz="2800" dirty="0" smtClean="0"/>
              <a:t>.) or a US Dollar (US$), in return they will receive a quality product or service. </a:t>
            </a:r>
          </a:p>
          <a:p>
            <a:pPr algn="just">
              <a:buNone/>
            </a:pPr>
            <a:r>
              <a:rPr lang="en-US" sz="2800" dirty="0" smtClean="0"/>
              <a:t>If their expectations are not met, they simply call or visit a competing service provider where they can receive what they think they paid for.</a:t>
            </a:r>
            <a:endParaRPr lang="en-US" sz="28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a:bodyPr>
          <a:lstStyle/>
          <a:p>
            <a:pPr algn="just">
              <a:buNone/>
            </a:pPr>
            <a:r>
              <a:rPr lang="en-US" sz="2800" dirty="0" smtClean="0"/>
              <a:t>The expectation of quality service in turn </a:t>
            </a:r>
            <a:r>
              <a:rPr lang="en-US" sz="2800" dirty="0" smtClean="0">
                <a:solidFill>
                  <a:schemeClr val="accent1">
                    <a:lumMod val="75000"/>
                  </a:schemeClr>
                </a:solidFill>
              </a:rPr>
              <a:t>creates a need </a:t>
            </a:r>
            <a:r>
              <a:rPr lang="en-US" sz="2800" dirty="0" smtClean="0"/>
              <a:t>for </a:t>
            </a:r>
            <a:r>
              <a:rPr lang="en-US" sz="2800" b="1" dirty="0" smtClean="0"/>
              <a:t>better-trained and better-educated customer service professionals</a:t>
            </a:r>
            <a:r>
              <a:rPr lang="en-US" sz="2800" dirty="0" smtClean="0"/>
              <a:t> in that such professionals need up to date service and product information to be abreast of current organizational policies and procedures, what competing service providers offer to their customers, and latest techniques in delivery of satisfactory customer service.</a:t>
            </a:r>
            <a:endParaRPr 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fontScale="92500" lnSpcReduction="20000"/>
          </a:bodyPr>
          <a:lstStyle/>
          <a:p>
            <a:pPr algn="just">
              <a:buNone/>
            </a:pPr>
            <a:r>
              <a:rPr lang="en-US" sz="2800" dirty="0" smtClean="0"/>
              <a:t>Besides customers to expect effective and efficient services and value for their money, they also expect service providers to make available to them the following seven common things:</a:t>
            </a:r>
          </a:p>
          <a:p>
            <a:pPr lvl="0" algn="just">
              <a:buFont typeface="Wingdings" pitchFamily="2" charset="2"/>
              <a:buChar char="Ø"/>
            </a:pPr>
            <a:r>
              <a:rPr lang="en-US" sz="2800" b="1" dirty="0" smtClean="0"/>
              <a:t>Personal recognition</a:t>
            </a:r>
            <a:r>
              <a:rPr lang="en-US" sz="2800" dirty="0" smtClean="0"/>
              <a:t> through a smile and acknowledgement of their presence say by offering them the option of having a seat while waiting for you to finish what you are doing.</a:t>
            </a:r>
          </a:p>
          <a:p>
            <a:pPr lvl="0" algn="just">
              <a:buFont typeface="Wingdings" pitchFamily="2" charset="2"/>
              <a:buChar char="Ø"/>
            </a:pPr>
            <a:r>
              <a:rPr lang="en-US" sz="2800" b="1" dirty="0" smtClean="0"/>
              <a:t>Courtesy</a:t>
            </a:r>
            <a:r>
              <a:rPr lang="en-US" sz="2800" dirty="0" smtClean="0"/>
              <a:t> through usage of good-natured remarks such as </a:t>
            </a:r>
            <a:r>
              <a:rPr lang="en-US" sz="2800" b="1" dirty="0" smtClean="0"/>
              <a:t>“Please”, “Thank you for calling!” </a:t>
            </a:r>
            <a:r>
              <a:rPr lang="en-US" sz="2800" dirty="0" smtClean="0"/>
              <a:t>etc.</a:t>
            </a:r>
          </a:p>
          <a:p>
            <a:pPr>
              <a:buNone/>
            </a:pPr>
            <a:endParaRPr lang="en-US" sz="2800" dirty="0" smtClean="0"/>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lnSpcReduction="10000"/>
          </a:bodyPr>
          <a:lstStyle/>
          <a:p>
            <a:pPr lvl="0" algn="just">
              <a:buFont typeface="Wingdings" pitchFamily="2" charset="2"/>
              <a:buChar char="Ø"/>
            </a:pPr>
            <a:r>
              <a:rPr lang="en-US" sz="2800" b="1" dirty="0" smtClean="0"/>
              <a:t>Timely services</a:t>
            </a:r>
            <a:r>
              <a:rPr lang="en-US" sz="2800" dirty="0" smtClean="0"/>
              <a:t>.</a:t>
            </a:r>
          </a:p>
          <a:p>
            <a:pPr lvl="0" algn="just">
              <a:buFont typeface="Wingdings" pitchFamily="2" charset="2"/>
              <a:buChar char="Ø"/>
            </a:pPr>
            <a:r>
              <a:rPr lang="en-US" sz="2800" b="1" dirty="0" smtClean="0"/>
              <a:t>Professionalism</a:t>
            </a:r>
            <a:r>
              <a:rPr lang="en-US" sz="2800" dirty="0" smtClean="0"/>
              <a:t> in delivery of offered services.</a:t>
            </a:r>
          </a:p>
          <a:p>
            <a:pPr lvl="0" algn="just">
              <a:buFont typeface="Wingdings" pitchFamily="2" charset="2"/>
              <a:buChar char="Ø"/>
            </a:pPr>
            <a:r>
              <a:rPr lang="en-US" sz="2800" b="1" dirty="0" smtClean="0"/>
              <a:t>Enthusiastic services</a:t>
            </a:r>
            <a:r>
              <a:rPr lang="en-US" sz="2800" dirty="0" smtClean="0"/>
              <a:t> by delivering them services with a smile, offering them additional services and information etc.</a:t>
            </a:r>
          </a:p>
          <a:p>
            <a:pPr lvl="0" algn="just">
              <a:buFont typeface="Wingdings" pitchFamily="2" charset="2"/>
              <a:buChar char="Ø"/>
            </a:pPr>
            <a:r>
              <a:rPr lang="en-US" sz="2800" b="1" dirty="0" smtClean="0"/>
              <a:t>Empathy</a:t>
            </a:r>
            <a:r>
              <a:rPr lang="en-US" sz="2800" dirty="0" smtClean="0"/>
              <a:t> indicating that they are understood by putting yourself in the customer’s position or looking at the expressed need from the customer’s perspective as much as possible.</a:t>
            </a:r>
          </a:p>
          <a:p>
            <a:pPr algn="just">
              <a:buNone/>
            </a:pP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1.0	INTRODUCTION</a:t>
            </a:r>
            <a:endParaRPr lang="en-US" sz="4000" b="1" dirty="0"/>
          </a:p>
        </p:txBody>
      </p:sp>
      <p:sp>
        <p:nvSpPr>
          <p:cNvPr id="3" name="Content Placeholder 2"/>
          <p:cNvSpPr>
            <a:spLocks noGrp="1"/>
          </p:cNvSpPr>
          <p:nvPr>
            <p:ph sz="quarter" idx="1"/>
          </p:nvPr>
        </p:nvSpPr>
        <p:spPr>
          <a:xfrm>
            <a:off x="457200" y="1600200"/>
            <a:ext cx="7467600" cy="5105400"/>
          </a:xfrm>
        </p:spPr>
        <p:txBody>
          <a:bodyPr>
            <a:noAutofit/>
          </a:bodyPr>
          <a:lstStyle/>
          <a:p>
            <a:pPr algn="just">
              <a:buNone/>
            </a:pPr>
            <a:r>
              <a:rPr lang="en-US" sz="2800" dirty="0" smtClean="0"/>
              <a:t>This paper highlights:</a:t>
            </a:r>
          </a:p>
          <a:p>
            <a:pPr algn="just">
              <a:buFont typeface="Wingdings" pitchFamily="2" charset="2"/>
              <a:buChar char="Ø"/>
            </a:pPr>
            <a:r>
              <a:rPr lang="en-US" sz="2800" dirty="0" smtClean="0"/>
              <a:t> Key terms used throughout this contribution;</a:t>
            </a:r>
          </a:p>
          <a:p>
            <a:pPr algn="just">
              <a:buFont typeface="Wingdings" pitchFamily="2" charset="2"/>
              <a:buChar char="Ø"/>
            </a:pPr>
            <a:r>
              <a:rPr lang="en-US" sz="2800" dirty="0" smtClean="0"/>
              <a:t>What is HIFA and significances of joining HIFA;</a:t>
            </a:r>
          </a:p>
          <a:p>
            <a:pPr algn="just">
              <a:buFont typeface="Wingdings" pitchFamily="2" charset="2"/>
              <a:buChar char="Ø"/>
            </a:pPr>
            <a:r>
              <a:rPr lang="en-US" sz="2800" dirty="0" smtClean="0"/>
              <a:t>The way </a:t>
            </a:r>
            <a:r>
              <a:rPr lang="en-US" sz="2800" dirty="0" err="1" smtClean="0"/>
              <a:t>Pwani</a:t>
            </a:r>
            <a:r>
              <a:rPr lang="en-US" sz="2800" dirty="0" smtClean="0"/>
              <a:t> may establish the first ever Coast Health Care Information Dissemination Plan (CHCIDP);</a:t>
            </a:r>
          </a:p>
          <a:p>
            <a:pPr algn="just">
              <a:buFont typeface="Wingdings" pitchFamily="2" charset="2"/>
              <a:buChar char="Ø"/>
            </a:pPr>
            <a:r>
              <a:rPr lang="en-US" sz="2800" dirty="0" smtClean="0"/>
              <a:t>Key factors to be taken into account before establishment of CHCIDP;</a:t>
            </a:r>
          </a:p>
          <a:p>
            <a:pPr algn="just">
              <a:buFont typeface="Wingdings" pitchFamily="2" charset="2"/>
              <a:buChar char="Ø"/>
            </a:pPr>
            <a:r>
              <a:rPr lang="en-US" dirty="0" smtClean="0"/>
              <a:t>How we can get started to establish CHCIDP?</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fontScale="92500" lnSpcReduction="20000"/>
          </a:bodyPr>
          <a:lstStyle/>
          <a:p>
            <a:pPr lvl="0" algn="just">
              <a:buFont typeface="Wingdings" pitchFamily="2" charset="2"/>
              <a:buChar char="Ø"/>
            </a:pPr>
            <a:r>
              <a:rPr lang="en-US" sz="2800" b="1" dirty="0" smtClean="0"/>
              <a:t>Patience</a:t>
            </a:r>
            <a:r>
              <a:rPr lang="en-US" sz="2800" dirty="0" smtClean="0"/>
              <a:t> by suppressing your desire to speak out or react emotionally so that you may remain in control and go on serving the customer professionally and end the contact with customer sooner.</a:t>
            </a:r>
          </a:p>
          <a:p>
            <a:pPr>
              <a:buNone/>
            </a:pPr>
            <a:r>
              <a:rPr lang="en-US" sz="2800" b="1" dirty="0" smtClean="0"/>
              <a:t>1.3.3	Salient Features of Delivery of 		Quality and Timely Customer-</a:t>
            </a:r>
          </a:p>
          <a:p>
            <a:pPr>
              <a:buNone/>
            </a:pPr>
            <a:r>
              <a:rPr lang="en-US" sz="2800" b="1" dirty="0" smtClean="0"/>
              <a:t>		focused Health Care Information 	Services</a:t>
            </a:r>
            <a:endParaRPr lang="en-US" sz="2800" dirty="0" smtClean="0"/>
          </a:p>
          <a:p>
            <a:pPr>
              <a:buNone/>
            </a:pPr>
            <a:r>
              <a:rPr lang="en-US" sz="2800" dirty="0" smtClean="0"/>
              <a:t>As Lucas (2002:20-27) goes on, there are six components which make a customer-focused environment for delivery of quality and timely health care information services namely:</a:t>
            </a:r>
          </a:p>
          <a:p>
            <a:pPr lvl="0" algn="just">
              <a:buNone/>
            </a:pPr>
            <a:endParaRPr lang="en-US" sz="2800" dirty="0" smtClean="0"/>
          </a:p>
          <a:p>
            <a:pPr algn="just">
              <a:buNone/>
            </a:pPr>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a:bodyPr>
          <a:lstStyle/>
          <a:p>
            <a:pPr lvl="0" algn="just">
              <a:buFont typeface="Wingdings" pitchFamily="2" charset="2"/>
              <a:buChar char="Ø"/>
            </a:pPr>
            <a:r>
              <a:rPr lang="en-US" sz="2800" b="1" dirty="0" smtClean="0"/>
              <a:t>The patient and/or the healthcare information seeker (</a:t>
            </a:r>
            <a:r>
              <a:rPr lang="en-US" sz="2800" dirty="0" smtClean="0"/>
              <a:t>i.e.</a:t>
            </a:r>
            <a:r>
              <a:rPr lang="en-US" sz="2800" b="1" dirty="0" smtClean="0"/>
              <a:t> the customer)</a:t>
            </a:r>
            <a:r>
              <a:rPr lang="en-US" sz="2800" dirty="0" smtClean="0"/>
              <a:t> in that all aspects of service organization and delivery revolve around the customer.</a:t>
            </a:r>
          </a:p>
          <a:p>
            <a:pPr lvl="0" algn="just">
              <a:buFont typeface="Wingdings" pitchFamily="2" charset="2"/>
              <a:buChar char="Ø"/>
            </a:pPr>
            <a:r>
              <a:rPr lang="en-US" sz="2800" b="1" dirty="0" smtClean="0"/>
              <a:t>The organizational culture</a:t>
            </a:r>
            <a:r>
              <a:rPr lang="en-US" sz="2800" dirty="0" smtClean="0"/>
              <a:t> (or the health facility’s service delivery culture). In other words: </a:t>
            </a:r>
            <a:r>
              <a:rPr lang="en-US" sz="2800" b="1" dirty="0" smtClean="0">
                <a:solidFill>
                  <a:schemeClr val="accent1">
                    <a:lumMod val="75000"/>
                  </a:schemeClr>
                </a:solidFill>
              </a:rPr>
              <a:t>“what” </a:t>
            </a:r>
            <a:r>
              <a:rPr lang="en-US" sz="2800" dirty="0" smtClean="0"/>
              <a:t>the</a:t>
            </a:r>
            <a:r>
              <a:rPr lang="en-US" sz="2800" b="1" dirty="0" smtClean="0"/>
              <a:t> </a:t>
            </a:r>
            <a:r>
              <a:rPr lang="en-US" sz="2800" dirty="0" smtClean="0"/>
              <a:t>customer experiences when he/she is looking for a given service or product. </a:t>
            </a: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fontScale="92500" lnSpcReduction="20000"/>
          </a:bodyPr>
          <a:lstStyle/>
          <a:p>
            <a:pPr algn="just">
              <a:buNone/>
            </a:pPr>
            <a:r>
              <a:rPr lang="en-US" sz="2800" dirty="0" smtClean="0"/>
              <a:t>	This culture is made up of a collection of subcomponents, each of which contributes to the overall service environment like mechanisms and the atmosphere that support frontline services.</a:t>
            </a:r>
          </a:p>
          <a:p>
            <a:pPr algn="just">
              <a:buFont typeface="Wingdings" pitchFamily="2" charset="2"/>
              <a:buChar char="Ø"/>
            </a:pPr>
            <a:r>
              <a:rPr lang="en-US" sz="2800" b="1" dirty="0" smtClean="0"/>
              <a:t>Human resources</a:t>
            </a:r>
            <a:r>
              <a:rPr lang="en-US" sz="2800" dirty="0" smtClean="0"/>
              <a:t> in that the organizational culture can work only if any organization takes great care in recruiting, selecting, and training qualified people. Without </a:t>
            </a:r>
            <a:r>
              <a:rPr lang="en-US" sz="2800" b="1" dirty="0" smtClean="0"/>
              <a:t>motivated and competent workers</a:t>
            </a:r>
            <a:r>
              <a:rPr lang="en-US" sz="2800" dirty="0" smtClean="0"/>
              <a:t>, </a:t>
            </a:r>
            <a:r>
              <a:rPr lang="en-US" sz="2800" dirty="0" smtClean="0">
                <a:solidFill>
                  <a:schemeClr val="accent1">
                    <a:lumMod val="75000"/>
                  </a:schemeClr>
                </a:solidFill>
              </a:rPr>
              <a:t>planning, policy, and procedure change or systems adaptation </a:t>
            </a:r>
            <a:r>
              <a:rPr lang="en-US" sz="2800" u="sng" dirty="0" smtClean="0"/>
              <a:t>will not make a difference</a:t>
            </a:r>
            <a:r>
              <a:rPr lang="en-US" sz="2800" dirty="0" smtClean="0"/>
              <a:t> in delivery of quality and timely health care information services.</a:t>
            </a:r>
            <a:endParaRPr lang="en-US"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fontScale="92500" lnSpcReduction="10000"/>
          </a:bodyPr>
          <a:lstStyle/>
          <a:p>
            <a:pPr lvl="0">
              <a:buFont typeface="Wingdings" pitchFamily="2" charset="2"/>
              <a:buChar char="Ø"/>
            </a:pPr>
            <a:r>
              <a:rPr lang="en-US" sz="2800" b="1" dirty="0" smtClean="0"/>
              <a:t>Delivery systems</a:t>
            </a:r>
            <a:r>
              <a:rPr lang="en-US" sz="2800" dirty="0" smtClean="0"/>
              <a:t> or methods used by which service and/or products are delivered to customers. In deciding the manner of delivery, organizations must examine the following factors:</a:t>
            </a:r>
          </a:p>
          <a:p>
            <a:pPr lvl="0"/>
            <a:r>
              <a:rPr lang="en-US" sz="2800" b="1" dirty="0" smtClean="0"/>
              <a:t>Industry standards </a:t>
            </a:r>
            <a:r>
              <a:rPr lang="en-US" sz="2800" dirty="0" smtClean="0"/>
              <a:t>to ensure current organizational delivery standards are in line with those of competitors;</a:t>
            </a:r>
          </a:p>
          <a:p>
            <a:pPr lvl="0"/>
            <a:r>
              <a:rPr lang="en-US" sz="2800" b="1" dirty="0" smtClean="0"/>
              <a:t>Customers’ expectations</a:t>
            </a:r>
            <a:r>
              <a:rPr lang="en-US" sz="2800" dirty="0" smtClean="0"/>
              <a:t> to ensure service delivery occurs in a certain manner within a specified timeframe or make certain that alternatives are acceptable;</a:t>
            </a:r>
          </a:p>
          <a:p>
            <a:pPr algn="just">
              <a:buNone/>
            </a:pPr>
            <a:endParaRPr lang="en-US"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fontScale="92500"/>
          </a:bodyPr>
          <a:lstStyle/>
          <a:p>
            <a:pPr lvl="0"/>
            <a:r>
              <a:rPr lang="en-US" sz="2800" b="1" dirty="0" smtClean="0"/>
              <a:t>Capabilities </a:t>
            </a:r>
            <a:r>
              <a:rPr lang="en-US" sz="2800" dirty="0" smtClean="0"/>
              <a:t>to ensure existing or available systems within the organization allow services to be delivered using a variety of delivery methods;</a:t>
            </a:r>
          </a:p>
          <a:p>
            <a:pPr lvl="0"/>
            <a:r>
              <a:rPr lang="en-US" sz="2800" b="1" dirty="0" smtClean="0"/>
              <a:t>Costs </a:t>
            </a:r>
            <a:r>
              <a:rPr lang="en-US" sz="2800" dirty="0" smtClean="0"/>
              <a:t>to ensure additional costs will be affordable and acceptable to customers; and </a:t>
            </a:r>
          </a:p>
          <a:p>
            <a:pPr lvl="0"/>
            <a:r>
              <a:rPr lang="en-US" sz="2800" b="1" dirty="0" smtClean="0"/>
              <a:t>Current and projected requirements </a:t>
            </a:r>
            <a:r>
              <a:rPr lang="en-US" sz="2800" dirty="0" smtClean="0"/>
              <a:t>to ensure existing methods of service delivery like E-mail, phone, and/or face-to-face services meet the needs and expectations of customers now and in the future.</a:t>
            </a:r>
          </a:p>
          <a:p>
            <a:pPr algn="just">
              <a:buNone/>
            </a:pPr>
            <a:endParaRPr lang="en-US"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lnSpcReduction="10000"/>
          </a:bodyPr>
          <a:lstStyle/>
          <a:p>
            <a:pPr algn="just"/>
            <a:r>
              <a:rPr lang="en-US" sz="2800" b="1" dirty="0" smtClean="0"/>
              <a:t>Products</a:t>
            </a:r>
            <a:r>
              <a:rPr lang="en-US" sz="2800" dirty="0" smtClean="0"/>
              <a:t> (</a:t>
            </a:r>
            <a:r>
              <a:rPr lang="en-US" sz="2800" i="1" dirty="0" smtClean="0"/>
              <a:t>aka</a:t>
            </a:r>
            <a:r>
              <a:rPr lang="en-US" sz="2800" dirty="0" smtClean="0"/>
              <a:t> </a:t>
            </a:r>
            <a:r>
              <a:rPr lang="en-US" sz="2800" b="1" dirty="0" smtClean="0"/>
              <a:t>deliverables</a:t>
            </a:r>
            <a:r>
              <a:rPr lang="en-US" sz="2800" dirty="0" smtClean="0"/>
              <a:t>) in either case, there are two potential areas of customer satisfaction or dissatisfaction that is </a:t>
            </a:r>
            <a:r>
              <a:rPr lang="en-US" sz="2800" b="1" dirty="0" smtClean="0">
                <a:solidFill>
                  <a:schemeClr val="accent1">
                    <a:lumMod val="75000"/>
                  </a:schemeClr>
                </a:solidFill>
              </a:rPr>
              <a:t>“quality and quantity” </a:t>
            </a:r>
            <a:r>
              <a:rPr lang="en-US" sz="2800" dirty="0" smtClean="0"/>
              <a:t>of products/deliverables. </a:t>
            </a:r>
          </a:p>
          <a:p>
            <a:pPr algn="just">
              <a:buNone/>
            </a:pPr>
            <a:r>
              <a:rPr lang="en-US" sz="2800" dirty="0" smtClean="0"/>
              <a:t>	</a:t>
            </a:r>
          </a:p>
          <a:p>
            <a:pPr algn="just">
              <a:buNone/>
            </a:pPr>
            <a:r>
              <a:rPr lang="en-US" sz="2800" dirty="0" smtClean="0"/>
              <a:t>	If your customers receive what they perceive as a quality product or service to the level that they expected, and within the timeframe promised or viewed as acceptable, </a:t>
            </a:r>
            <a:r>
              <a:rPr lang="en-US" sz="2800" b="1" i="1" dirty="0" smtClean="0">
                <a:solidFill>
                  <a:schemeClr val="accent1">
                    <a:lumMod val="75000"/>
                  </a:schemeClr>
                </a:solidFill>
              </a:rPr>
              <a:t>they will likely be happy.</a:t>
            </a:r>
            <a:r>
              <a:rPr lang="en-US" sz="2800" dirty="0" smtClean="0">
                <a:solidFill>
                  <a:schemeClr val="accent1">
                    <a:lumMod val="75000"/>
                  </a:schemeClr>
                </a:solidFill>
              </a:rPr>
              <a:t> </a:t>
            </a:r>
          </a:p>
          <a:p>
            <a:pP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a:bodyPr>
          <a:lstStyle/>
          <a:p>
            <a:pPr algn="just"/>
            <a:r>
              <a:rPr lang="en-US" sz="2800" dirty="0" smtClean="0"/>
              <a:t>On the other hand, if customers believe that they were sold an inferior product or given an inferior service or one that does not match their expectations, </a:t>
            </a:r>
            <a:r>
              <a:rPr lang="en-US" sz="2800" b="1" i="1" dirty="0" smtClean="0">
                <a:solidFill>
                  <a:schemeClr val="accent1">
                    <a:lumMod val="75000"/>
                  </a:schemeClr>
                </a:solidFill>
              </a:rPr>
              <a:t>they will likely be dissatisfied and could take their business elsewhere. </a:t>
            </a:r>
          </a:p>
          <a:p>
            <a:pPr algn="just">
              <a:buNone/>
            </a:pPr>
            <a:r>
              <a:rPr lang="en-US" sz="2800" b="1" i="1" dirty="0" smtClean="0">
                <a:solidFill>
                  <a:schemeClr val="accent1">
                    <a:lumMod val="75000"/>
                  </a:schemeClr>
                </a:solidFill>
              </a:rPr>
              <a:t>	</a:t>
            </a:r>
          </a:p>
          <a:p>
            <a:pPr algn="just">
              <a:buNone/>
            </a:pPr>
            <a:r>
              <a:rPr lang="en-US" sz="2800" b="1" i="1" dirty="0" smtClean="0">
                <a:solidFill>
                  <a:schemeClr val="accent1">
                    <a:lumMod val="75000"/>
                  </a:schemeClr>
                </a:solidFill>
              </a:rPr>
              <a:t>	They may also spread around negative word-of-mouth advertizing for the organization.</a:t>
            </a:r>
            <a:endParaRPr lang="en-US" sz="2800" dirty="0">
              <a:solidFill>
                <a:schemeClr val="accent1">
                  <a:lumMod val="75000"/>
                </a:schemeClr>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lnSpcReduction="10000"/>
          </a:bodyPr>
          <a:lstStyle/>
          <a:p>
            <a:pPr lvl="0" algn="just"/>
            <a:r>
              <a:rPr lang="en-US" sz="2800" b="1" dirty="0" smtClean="0"/>
              <a:t>Services offered </a:t>
            </a:r>
            <a:r>
              <a:rPr lang="en-US" sz="2800" dirty="0" smtClean="0"/>
              <a:t>stated simply, indicate the manner in which you and other employees treat your customers and each other as you deliver your organizational products, services and/or other deliverables. </a:t>
            </a:r>
          </a:p>
          <a:p>
            <a:pPr lvl="0" algn="just"/>
            <a:endParaRPr lang="en-US" sz="2800" dirty="0" smtClean="0"/>
          </a:p>
          <a:p>
            <a:pPr lvl="0" algn="just">
              <a:buNone/>
            </a:pPr>
            <a:r>
              <a:rPr lang="en-US" sz="2800" dirty="0" smtClean="0"/>
              <a:t>	Effective use of various techniques and strategies is required in order to satisfy the needs and expectations of your customers.</a:t>
            </a:r>
          </a:p>
          <a:p>
            <a:pPr algn="just"/>
            <a:endParaRPr lang="en-US"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1265238"/>
          </a:xfrm>
        </p:spPr>
        <p:txBody>
          <a:bodyPr>
            <a:noAutofit/>
          </a:bodyPr>
          <a:lstStyle/>
          <a:p>
            <a:r>
              <a:rPr lang="en-US" sz="2000" b="1" dirty="0" smtClean="0"/>
              <a:t>2.0	THE WAY PWANI MAY ESTABLISH THE FIRST 	EVER HEALTH CARE INFORMATION 	DISSEMINATION PLAN (CHCIDP) </a:t>
            </a:r>
            <a:r>
              <a:rPr lang="en-US" sz="2000" dirty="0" smtClean="0"/>
              <a:t/>
            </a:r>
            <a:br>
              <a:rPr lang="en-US" sz="2000" dirty="0" smtClean="0"/>
            </a:br>
            <a:endParaRPr lang="en-US" sz="2000" dirty="0"/>
          </a:p>
        </p:txBody>
      </p:sp>
      <p:sp>
        <p:nvSpPr>
          <p:cNvPr id="3" name="Content Placeholder 2"/>
          <p:cNvSpPr>
            <a:spLocks noGrp="1"/>
          </p:cNvSpPr>
          <p:nvPr>
            <p:ph sz="quarter" idx="1"/>
          </p:nvPr>
        </p:nvSpPr>
        <p:spPr/>
        <p:txBody>
          <a:bodyPr>
            <a:normAutofit fontScale="70000" lnSpcReduction="20000"/>
          </a:bodyPr>
          <a:lstStyle/>
          <a:p>
            <a:pPr algn="just">
              <a:buNone/>
            </a:pPr>
            <a:r>
              <a:rPr lang="en-US" sz="3300" dirty="0" smtClean="0"/>
              <a:t>	In Coast region, I do not see any operational focal point through which </a:t>
            </a:r>
            <a:r>
              <a:rPr lang="en-US" sz="3300" dirty="0" err="1" smtClean="0"/>
              <a:t>Pwani</a:t>
            </a:r>
            <a:r>
              <a:rPr lang="en-US" sz="3300" dirty="0" smtClean="0"/>
              <a:t> might </a:t>
            </a:r>
          </a:p>
          <a:p>
            <a:pPr algn="just">
              <a:buNone/>
            </a:pPr>
            <a:r>
              <a:rPr lang="en-US" sz="3300" dirty="0" smtClean="0"/>
              <a:t>	establish the first ever Coast Health Care Information Dissemination Plan (CHCIDP), without using the </a:t>
            </a:r>
            <a:r>
              <a:rPr lang="en-US" sz="3300" dirty="0" err="1" smtClean="0"/>
              <a:t>Kibaha</a:t>
            </a:r>
            <a:r>
              <a:rPr lang="en-US" sz="3300" dirty="0" smtClean="0"/>
              <a:t> Public Library (KPL) due to the following reasons:</a:t>
            </a:r>
          </a:p>
          <a:p>
            <a:pPr lvl="0" algn="just">
              <a:buFont typeface="Wingdings" pitchFamily="2" charset="2"/>
              <a:buChar char="Ø"/>
            </a:pPr>
            <a:r>
              <a:rPr lang="en-US" sz="3600" dirty="0" smtClean="0"/>
              <a:t>According to correspondence </a:t>
            </a:r>
            <a:r>
              <a:rPr lang="en-US" sz="3600" b="1" dirty="0" smtClean="0"/>
              <a:t>CR/M.10/45/V/129 </a:t>
            </a:r>
            <a:r>
              <a:rPr lang="en-US" sz="3600" dirty="0" smtClean="0"/>
              <a:t>of </a:t>
            </a:r>
            <a:r>
              <a:rPr lang="en-US" sz="3600" b="1" dirty="0" smtClean="0"/>
              <a:t>January 28, 1999 </a:t>
            </a:r>
            <a:r>
              <a:rPr lang="en-US" sz="3600" dirty="0" smtClean="0"/>
              <a:t>which was addressed to the Director of </a:t>
            </a:r>
            <a:r>
              <a:rPr lang="en-US" sz="3600" dirty="0" err="1" smtClean="0"/>
              <a:t>Kibaha</a:t>
            </a:r>
            <a:r>
              <a:rPr lang="en-US" sz="3600" dirty="0" smtClean="0"/>
              <a:t> Education Centre (KEC) by the Coast Regional Health Management Team (CRHMT), KPL was identified then as the ideal documentation centre for HIV/AIDS resources in Coast region in line with regional reproductive health priorities.</a:t>
            </a:r>
          </a:p>
          <a:p>
            <a:pPr algn="just">
              <a:buNone/>
            </a:pPr>
            <a:endParaRPr 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1265238"/>
          </a:xfrm>
        </p:spPr>
        <p:txBody>
          <a:bodyPr>
            <a:noAutofit/>
          </a:bodyPr>
          <a:lstStyle/>
          <a:p>
            <a:pPr algn="just"/>
            <a:r>
              <a:rPr lang="en-US" sz="2000" b="1" dirty="0" smtClean="0"/>
              <a:t>2.0	THE WAY PWANI MAY ESTABLISH THE FIRST 	EVER HEALTH CARE INFORMATION 	DISSEMINATION PLAN (CHCIDP) CONTS.</a:t>
            </a:r>
            <a:endParaRPr lang="en-US" sz="2000" dirty="0"/>
          </a:p>
        </p:txBody>
      </p:sp>
      <p:sp>
        <p:nvSpPr>
          <p:cNvPr id="3" name="Content Placeholder 2"/>
          <p:cNvSpPr>
            <a:spLocks noGrp="1"/>
          </p:cNvSpPr>
          <p:nvPr>
            <p:ph sz="quarter" idx="1"/>
          </p:nvPr>
        </p:nvSpPr>
        <p:spPr/>
        <p:txBody>
          <a:bodyPr>
            <a:normAutofit fontScale="85000" lnSpcReduction="10000"/>
          </a:bodyPr>
          <a:lstStyle/>
          <a:p>
            <a:pPr>
              <a:buNone/>
            </a:pPr>
            <a:r>
              <a:rPr lang="en-US" sz="2800" dirty="0" smtClean="0"/>
              <a:t>The following were strong reasons why KPL was viewed as the most feasible documentation centre in the region:</a:t>
            </a:r>
          </a:p>
          <a:p>
            <a:pPr lvl="0">
              <a:buFont typeface="Wingdings" pitchFamily="2" charset="2"/>
              <a:buChar char="Ø"/>
            </a:pPr>
            <a:r>
              <a:rPr lang="en-US" sz="2800" dirty="0" smtClean="0"/>
              <a:t>Geographically speaking and talking from the infrastructural point of view, KPL would make the proposed documentation centre more accessible to the general public, in general and students and teachers, in particular from within and outside </a:t>
            </a:r>
            <a:r>
              <a:rPr lang="en-US" sz="2800" dirty="0" err="1" smtClean="0"/>
              <a:t>Kibaha</a:t>
            </a:r>
            <a:r>
              <a:rPr lang="en-US" sz="2800" dirty="0" smtClean="0"/>
              <a:t> Township for gaining access to information, education and communication (IEC) resources on reproductive health matters such as CRHMT reports, leaflets, pamphlets, borrowing books and HIV/AIDS games and videos more cost effectively. </a:t>
            </a:r>
          </a:p>
          <a:p>
            <a:pPr algn="just">
              <a:buNone/>
            </a:pP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b="1" dirty="0"/>
          </a:p>
        </p:txBody>
      </p:sp>
      <p:sp>
        <p:nvSpPr>
          <p:cNvPr id="3" name="Content Placeholder 2"/>
          <p:cNvSpPr>
            <a:spLocks noGrp="1"/>
          </p:cNvSpPr>
          <p:nvPr>
            <p:ph sz="quarter" idx="1"/>
          </p:nvPr>
        </p:nvSpPr>
        <p:spPr/>
        <p:txBody>
          <a:bodyPr>
            <a:normAutofit/>
          </a:bodyPr>
          <a:lstStyle/>
          <a:p>
            <a:pPr>
              <a:buNone/>
            </a:pPr>
            <a:r>
              <a:rPr lang="en-US" sz="3600" b="1" dirty="0" smtClean="0"/>
              <a:t>1.1	HIFA: What does this acronym refer to?</a:t>
            </a:r>
            <a:endParaRPr lang="en-US" sz="3600" dirty="0" smtClean="0"/>
          </a:p>
          <a:p>
            <a:pPr algn="just">
              <a:buNone/>
            </a:pPr>
            <a:r>
              <a:rPr lang="en-US" sz="3600" dirty="0" smtClean="0"/>
              <a:t>	HIFA is the short form of the global E-mail discussion network called:</a:t>
            </a:r>
            <a:r>
              <a:rPr lang="en-US" sz="3600" b="1" dirty="0" smtClean="0"/>
              <a:t>“Healthcare Information for All.”</a:t>
            </a:r>
          </a:p>
          <a:p>
            <a:pPr>
              <a:buNone/>
            </a:pPr>
            <a:endParaRPr lang="en-US" sz="3600" b="1" dirty="0" smtClean="0"/>
          </a:p>
          <a:p>
            <a:pPr algn="just">
              <a:buNone/>
            </a:pPr>
            <a:endParaRPr lang="en-US" sz="3600" dirty="0" smtClean="0"/>
          </a:p>
          <a:p>
            <a:pPr>
              <a:buNone/>
            </a:pPr>
            <a:endParaRPr lang="en-US"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2000" b="1" dirty="0" smtClean="0"/>
              <a:t>2.0	THE WAY PWANI MAY ESTABLISH THE FIRST 	EVER HEALTH CARE INFORMATION 	DISSEMINATION PLAN (CHCIDP) CONTS.</a:t>
            </a:r>
            <a:endParaRPr lang="en-US" sz="2000" dirty="0"/>
          </a:p>
        </p:txBody>
      </p:sp>
      <p:sp>
        <p:nvSpPr>
          <p:cNvPr id="3" name="Content Placeholder 2"/>
          <p:cNvSpPr>
            <a:spLocks noGrp="1"/>
          </p:cNvSpPr>
          <p:nvPr>
            <p:ph sz="quarter" idx="1"/>
          </p:nvPr>
        </p:nvSpPr>
        <p:spPr/>
        <p:txBody>
          <a:bodyPr>
            <a:normAutofit/>
          </a:bodyPr>
          <a:lstStyle/>
          <a:p>
            <a:pPr>
              <a:buNone/>
            </a:pPr>
            <a:r>
              <a:rPr lang="en-US" sz="2800" b="1" dirty="0" smtClean="0">
                <a:solidFill>
                  <a:schemeClr val="accent1">
                    <a:lumMod val="75000"/>
                  </a:schemeClr>
                </a:solidFill>
              </a:rPr>
              <a:t>But what has happened ever since?</a:t>
            </a:r>
          </a:p>
          <a:p>
            <a:pPr lvl="0" algn="just">
              <a:buNone/>
            </a:pPr>
            <a:r>
              <a:rPr lang="en-US" sz="2800" dirty="0" smtClean="0"/>
              <a:t>Since 1999 to the present, KPL has never been able to play the role it was entrusted by the CRHMT as expected due to a number of contributing reasons, the following being some, among others:</a:t>
            </a:r>
          </a:p>
          <a:p>
            <a:pPr lvl="0" algn="just">
              <a:buFont typeface="Wingdings" pitchFamily="2" charset="2"/>
              <a:buChar char="Ø"/>
            </a:pPr>
            <a:r>
              <a:rPr lang="en-US" sz="2800" dirty="0" smtClean="0"/>
              <a:t>There has been lack of a committed overseer of implementation of that role both from CRHMT, KEC and KPL itself.</a:t>
            </a:r>
            <a:endParaRPr lang="en-US"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2000" b="1" dirty="0" smtClean="0"/>
              <a:t>2.0	THE WAY PWANI MAY ESTABLISH THE FIRST 	EVER HEALTH CARE INFORMATION 	DISSEMINATION PLAN (CHCIDP) CONTS.</a:t>
            </a:r>
            <a:endParaRPr lang="en-US" sz="2000" dirty="0"/>
          </a:p>
        </p:txBody>
      </p:sp>
      <p:sp>
        <p:nvSpPr>
          <p:cNvPr id="3" name="Content Placeholder 2"/>
          <p:cNvSpPr>
            <a:spLocks noGrp="1"/>
          </p:cNvSpPr>
          <p:nvPr>
            <p:ph sz="quarter" idx="1"/>
          </p:nvPr>
        </p:nvSpPr>
        <p:spPr/>
        <p:txBody>
          <a:bodyPr>
            <a:normAutofit/>
          </a:bodyPr>
          <a:lstStyle/>
          <a:p>
            <a:pPr lvl="0">
              <a:buFont typeface="Wingdings" pitchFamily="2" charset="2"/>
              <a:buChar char="Ø"/>
            </a:pPr>
            <a:r>
              <a:rPr lang="en-US" sz="2800" dirty="0" smtClean="0"/>
              <a:t>There has been lack of a Librarian in charge of KPL well versed in delivery of healthcare information services since 1960s to February, 2014. </a:t>
            </a:r>
          </a:p>
          <a:p>
            <a:pPr lvl="0">
              <a:buFont typeface="Wingdings" pitchFamily="2" charset="2"/>
              <a:buChar char="Ø"/>
            </a:pPr>
            <a:r>
              <a:rPr lang="en-US" sz="2800" dirty="0" smtClean="0"/>
              <a:t>There has been lack of the Coast Regional Healthcare Information Dissemination Plan which would prescribe plainly the required course of action specifying:</a:t>
            </a:r>
          </a:p>
          <a:p>
            <a:pPr algn="just">
              <a:buNone/>
            </a:pPr>
            <a:endParaRPr lang="en-US"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2000" b="1" dirty="0" smtClean="0"/>
              <a:t>2.0	THE WAY PWANI MAY ESTABLISH THE FIRST 	EVER HEALTH CARE INFORMATION 	DISSEMINATION PLAN (CHCIDP) CONTS.</a:t>
            </a:r>
            <a:endParaRPr lang="en-US" sz="2000" dirty="0"/>
          </a:p>
        </p:txBody>
      </p:sp>
      <p:sp>
        <p:nvSpPr>
          <p:cNvPr id="3" name="Content Placeholder 2"/>
          <p:cNvSpPr>
            <a:spLocks noGrp="1"/>
          </p:cNvSpPr>
          <p:nvPr>
            <p:ph sz="quarter" idx="1"/>
          </p:nvPr>
        </p:nvSpPr>
        <p:spPr/>
        <p:txBody>
          <a:bodyPr>
            <a:normAutofit/>
          </a:bodyPr>
          <a:lstStyle/>
          <a:p>
            <a:pPr algn="just"/>
            <a:r>
              <a:rPr lang="en-US" sz="2800" b="1" dirty="0" smtClean="0"/>
              <a:t>Key activities; </a:t>
            </a:r>
          </a:p>
          <a:p>
            <a:pPr algn="just"/>
            <a:r>
              <a:rPr lang="en-US" sz="2800" b="1" dirty="0" smtClean="0"/>
              <a:t>Timeframe to be taken per activity;</a:t>
            </a:r>
          </a:p>
          <a:p>
            <a:pPr algn="just"/>
            <a:r>
              <a:rPr lang="en-US" sz="2800" b="1" dirty="0" smtClean="0"/>
              <a:t>Key actor (s); </a:t>
            </a:r>
          </a:p>
          <a:p>
            <a:pPr algn="just"/>
            <a:r>
              <a:rPr lang="en-US" sz="2800" b="1" dirty="0" smtClean="0"/>
              <a:t>How the activities would be funded; </a:t>
            </a:r>
          </a:p>
          <a:p>
            <a:pPr algn="just"/>
            <a:r>
              <a:rPr lang="en-US" sz="2800" b="1" dirty="0" smtClean="0"/>
              <a:t>How the whole process would be monitored and evaluated from time to time; </a:t>
            </a:r>
          </a:p>
          <a:p>
            <a:pPr algn="just"/>
            <a:r>
              <a:rPr lang="en-US" sz="2800" b="1" dirty="0" smtClean="0"/>
              <a:t>Then how the entire process would be reviewed and rolled forward to the next time-scale cycle.</a:t>
            </a:r>
            <a:endParaRPr lang="en-US"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2000" b="1" dirty="0" smtClean="0"/>
              <a:t>2.0	THE WAY PWANI MAY ESTABLISH THE FIRST 	EVER HEALTH CARE INFORMATION 	DISSEMINATION PLAN (CHCIDP) CONTS.</a:t>
            </a:r>
            <a:endParaRPr lang="en-US" sz="2000" dirty="0"/>
          </a:p>
        </p:txBody>
      </p:sp>
      <p:sp>
        <p:nvSpPr>
          <p:cNvPr id="3" name="Content Placeholder 2"/>
          <p:cNvSpPr>
            <a:spLocks noGrp="1"/>
          </p:cNvSpPr>
          <p:nvPr>
            <p:ph sz="quarter" idx="1"/>
          </p:nvPr>
        </p:nvSpPr>
        <p:spPr/>
        <p:txBody>
          <a:bodyPr>
            <a:normAutofit fontScale="92500"/>
          </a:bodyPr>
          <a:lstStyle/>
          <a:p>
            <a:pPr lvl="0">
              <a:buFont typeface="Wingdings" pitchFamily="2" charset="2"/>
              <a:buChar char="Ø"/>
            </a:pPr>
            <a:r>
              <a:rPr lang="en-US" sz="2800" dirty="0" smtClean="0"/>
              <a:t>For over the past 5 years KPL has been lacking hard cash for its annual running costs and implementation of yearly planned action plans.</a:t>
            </a:r>
          </a:p>
          <a:p>
            <a:pPr lvl="0">
              <a:buFont typeface="Wingdings" pitchFamily="2" charset="2"/>
              <a:buChar char="Ø"/>
            </a:pPr>
            <a:r>
              <a:rPr lang="en-US" sz="2800" dirty="0" smtClean="0"/>
              <a:t>KPL lacks staffs with relevant skills and competencies required in delivery of quality and timely healthcare information services.</a:t>
            </a:r>
          </a:p>
          <a:p>
            <a:pPr lvl="0">
              <a:buFont typeface="Wingdings" pitchFamily="2" charset="2"/>
              <a:buChar char="Ø"/>
            </a:pPr>
            <a:r>
              <a:rPr lang="en-US" sz="2800" dirty="0" smtClean="0"/>
              <a:t>KPL lacks modern library facilities and is stocked with outdated library books and resources.</a:t>
            </a:r>
          </a:p>
          <a:p>
            <a:pPr>
              <a:buFont typeface="Wingdings" pitchFamily="2" charset="2"/>
              <a:buChar char="Ø"/>
            </a:pPr>
            <a:r>
              <a:rPr lang="en-US" sz="2800" dirty="0" smtClean="0"/>
              <a:t>During heavy rains, KPL is leaking badly.</a:t>
            </a:r>
            <a:endParaRPr lang="en-US" sz="2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2000" b="1" dirty="0" smtClean="0"/>
              <a:t>2.0	THE WAY PWANI MAY ESTABLISH THE FIRST 	EVER HEALTH CARE INFORMATION 	DISSEMINATION PLAN (CHCIDP) CONTS.</a:t>
            </a:r>
            <a:endParaRPr lang="en-US" sz="2000" dirty="0"/>
          </a:p>
        </p:txBody>
      </p:sp>
      <p:sp>
        <p:nvSpPr>
          <p:cNvPr id="3" name="Content Placeholder 2"/>
          <p:cNvSpPr>
            <a:spLocks noGrp="1"/>
          </p:cNvSpPr>
          <p:nvPr>
            <p:ph sz="quarter" idx="1"/>
          </p:nvPr>
        </p:nvSpPr>
        <p:spPr/>
        <p:txBody>
          <a:bodyPr>
            <a:normAutofit fontScale="92500"/>
          </a:bodyPr>
          <a:lstStyle/>
          <a:p>
            <a:pPr lvl="0" algn="just">
              <a:buNone/>
            </a:pPr>
            <a:r>
              <a:rPr lang="en-US" sz="2800" dirty="0" smtClean="0"/>
              <a:t>One of my plans between January, 2015 and January, 2016, as Tanzania HIFA Country Representative (CR), was to introduce HIFA to the present CRHMT and its influential stakeholders including members of Tanzania Public Health Association (TPHA)-</a:t>
            </a:r>
            <a:r>
              <a:rPr lang="en-US" sz="2800" dirty="0" err="1" smtClean="0"/>
              <a:t>Pwani</a:t>
            </a:r>
            <a:r>
              <a:rPr lang="en-US" sz="2800" dirty="0" smtClean="0"/>
              <a:t> Chapter so that together we may figure out how we would launch the first ever Coast Health Care Information Dissemination Plan (CHCIDP) not later than the end of 2016 to realize HIFA Vision in Coast region practically.</a:t>
            </a:r>
          </a:p>
          <a:p>
            <a:pPr algn="just">
              <a:buNone/>
            </a:pPr>
            <a:endParaRPr lang="en-US"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1265238"/>
          </a:xfrm>
        </p:spPr>
        <p:txBody>
          <a:bodyPr>
            <a:noAutofit/>
          </a:bodyPr>
          <a:lstStyle/>
          <a:p>
            <a:r>
              <a:rPr lang="en-US" sz="2800" b="1" dirty="0" smtClean="0"/>
              <a:t>3.0	Key factors to be taken into 	account before establishment 	of CHCIDP</a:t>
            </a:r>
            <a:endParaRPr lang="en-US" sz="2800" b="1" dirty="0"/>
          </a:p>
        </p:txBody>
      </p:sp>
      <p:sp>
        <p:nvSpPr>
          <p:cNvPr id="3" name="Content Placeholder 2"/>
          <p:cNvSpPr>
            <a:spLocks noGrp="1"/>
          </p:cNvSpPr>
          <p:nvPr>
            <p:ph sz="quarter" idx="1"/>
          </p:nvPr>
        </p:nvSpPr>
        <p:spPr/>
        <p:txBody>
          <a:bodyPr>
            <a:normAutofit lnSpcReduction="10000"/>
          </a:bodyPr>
          <a:lstStyle/>
          <a:p>
            <a:pPr algn="just">
              <a:buNone/>
            </a:pPr>
            <a:r>
              <a:rPr lang="en-US" sz="2800" dirty="0" smtClean="0"/>
              <a:t>As Brown (1990:4) an advocate of information planning puts it very plainly, a </a:t>
            </a:r>
            <a:r>
              <a:rPr lang="en-US" sz="2800" dirty="0" smtClean="0">
                <a:solidFill>
                  <a:schemeClr val="accent1">
                    <a:lumMod val="75000"/>
                  </a:schemeClr>
                </a:solidFill>
              </a:rPr>
              <a:t>healthcare information dissemination plan</a:t>
            </a:r>
            <a:r>
              <a:rPr lang="en-US" sz="2800" dirty="0" smtClean="0"/>
              <a:t> is often envisaged as a single document prescribing a particular course of action whereas what is meant is a planning process rather than a plan. </a:t>
            </a:r>
          </a:p>
          <a:p>
            <a:pPr algn="just">
              <a:buNone/>
            </a:pPr>
            <a:endParaRPr lang="en-US" sz="2800" dirty="0" smtClean="0"/>
          </a:p>
          <a:p>
            <a:pPr algn="just">
              <a:buNone/>
            </a:pPr>
            <a:r>
              <a:rPr lang="en-US" sz="2800" dirty="0" smtClean="0"/>
              <a:t>In this context, Brown outlines the following as requisite features of the successful planning process:</a:t>
            </a:r>
          </a:p>
          <a:p>
            <a:pPr algn="just">
              <a:buNone/>
            </a:pPr>
            <a:endParaRPr lang="en-US" sz="2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3.0	Key FACTORS TO BE TAKEN INTO 	ACCOUNT BEFORE 	ESTABLISHMENT OF CHCIDP CONTS.</a:t>
            </a:r>
            <a:endParaRPr lang="en-US" sz="2400" b="1" dirty="0"/>
          </a:p>
        </p:txBody>
      </p:sp>
      <p:sp>
        <p:nvSpPr>
          <p:cNvPr id="3" name="Content Placeholder 2"/>
          <p:cNvSpPr>
            <a:spLocks noGrp="1"/>
          </p:cNvSpPr>
          <p:nvPr>
            <p:ph sz="quarter" idx="1"/>
          </p:nvPr>
        </p:nvSpPr>
        <p:spPr/>
        <p:txBody>
          <a:bodyPr>
            <a:normAutofit/>
          </a:bodyPr>
          <a:lstStyle/>
          <a:p>
            <a:pPr lvl="0" algn="just">
              <a:buFont typeface="Wingdings" pitchFamily="2" charset="2"/>
              <a:buChar char="Ø"/>
            </a:pPr>
            <a:r>
              <a:rPr lang="en-US" sz="2800" dirty="0" smtClean="0"/>
              <a:t>The process should bring together a wide range of partners with a common interest in healthcare information dissemination both as service providers and key users of available and needed healthcare information services ranging from statutory, public, voluntary and private sector agencies.</a:t>
            </a:r>
          </a:p>
          <a:p>
            <a:pPr algn="just">
              <a:buFont typeface="Wingdings" pitchFamily="2" charset="2"/>
              <a:buChar char="Ø"/>
            </a:pPr>
            <a:r>
              <a:rPr lang="en-US" sz="2800" dirty="0" smtClean="0"/>
              <a:t>The process requires an honest adviser whose major responsibilities, among others, include: </a:t>
            </a:r>
            <a:endParaRPr lang="en-US"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3.0	Key FACTORS TO BE TAKEN INTO 	ACCOUNT BEFORE 	ESTABLISHMENT OF CHCIDP CONTS.</a:t>
            </a:r>
            <a:endParaRPr lang="en-US" sz="2400" b="1" dirty="0"/>
          </a:p>
        </p:txBody>
      </p:sp>
      <p:sp>
        <p:nvSpPr>
          <p:cNvPr id="3" name="Content Placeholder 2"/>
          <p:cNvSpPr>
            <a:spLocks noGrp="1"/>
          </p:cNvSpPr>
          <p:nvPr>
            <p:ph sz="quarter" idx="1"/>
          </p:nvPr>
        </p:nvSpPr>
        <p:spPr/>
        <p:txBody>
          <a:bodyPr>
            <a:normAutofit/>
          </a:bodyPr>
          <a:lstStyle/>
          <a:p>
            <a:pPr lvl="0"/>
            <a:r>
              <a:rPr lang="en-US" sz="2800" dirty="0" smtClean="0"/>
              <a:t>Bringing partners together;</a:t>
            </a:r>
          </a:p>
          <a:p>
            <a:pPr lvl="0"/>
            <a:r>
              <a:rPr lang="en-US" sz="2800" dirty="0" smtClean="0"/>
              <a:t>Convening meetings;</a:t>
            </a:r>
          </a:p>
          <a:p>
            <a:pPr lvl="0"/>
            <a:r>
              <a:rPr lang="en-US" sz="2800" dirty="0" smtClean="0"/>
              <a:t>Arranging production of documentation; and </a:t>
            </a:r>
          </a:p>
          <a:p>
            <a:r>
              <a:rPr lang="en-US" sz="2800" dirty="0" smtClean="0"/>
              <a:t>Steering the whole process. </a:t>
            </a:r>
          </a:p>
          <a:p>
            <a:pPr>
              <a:buNone/>
            </a:pPr>
            <a:endParaRPr lang="en-US" sz="2800" dirty="0" smtClean="0"/>
          </a:p>
          <a:p>
            <a:pPr>
              <a:buNone/>
            </a:pPr>
            <a:r>
              <a:rPr lang="en-US" sz="2800" dirty="0" smtClean="0"/>
              <a:t>This adviser, in Brown’s opinions, should be a body or an entity which is able to command the confidence and respect of all partners.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3.0	Key FACTORS TO BE TAKEN INTO 	ACCOUNT BEFORE 	ESTABLISHMENT OF CHCIDP CONTS.</a:t>
            </a:r>
            <a:endParaRPr lang="en-US" sz="2400" b="1" dirty="0"/>
          </a:p>
        </p:txBody>
      </p:sp>
      <p:sp>
        <p:nvSpPr>
          <p:cNvPr id="3" name="Content Placeholder 2"/>
          <p:cNvSpPr>
            <a:spLocks noGrp="1"/>
          </p:cNvSpPr>
          <p:nvPr>
            <p:ph sz="quarter" idx="1"/>
          </p:nvPr>
        </p:nvSpPr>
        <p:spPr/>
        <p:txBody>
          <a:bodyPr>
            <a:normAutofit lnSpcReduction="10000"/>
          </a:bodyPr>
          <a:lstStyle/>
          <a:p>
            <a:pPr lvl="0">
              <a:buFont typeface="Wingdings" pitchFamily="2" charset="2"/>
              <a:buChar char="Ø"/>
            </a:pPr>
            <a:r>
              <a:rPr lang="en-US" sz="2800" dirty="0" smtClean="0"/>
              <a:t>The process, among other things, should conduct a baseline survey to establish:</a:t>
            </a:r>
          </a:p>
          <a:p>
            <a:pPr lvl="0"/>
            <a:r>
              <a:rPr lang="en-US" sz="2800" dirty="0" smtClean="0"/>
              <a:t>Which healthcare information services are being provided within Coast region, by whom, to which users, and under what conditions;</a:t>
            </a:r>
          </a:p>
          <a:p>
            <a:pPr lvl="0"/>
            <a:r>
              <a:rPr lang="en-US" sz="2800" dirty="0" smtClean="0"/>
              <a:t>What are the main notable problems in the existing services provision system?</a:t>
            </a:r>
          </a:p>
          <a:p>
            <a:pPr lvl="0"/>
            <a:r>
              <a:rPr lang="en-US" sz="2800" dirty="0" smtClean="0"/>
              <a:t>What overlap is there?</a:t>
            </a:r>
          </a:p>
          <a:p>
            <a:r>
              <a:rPr lang="en-US" sz="2800" dirty="0" smtClean="0"/>
              <a:t>What are the needs and expectations of healthcare information users and seekers?</a:t>
            </a:r>
            <a:endParaRPr lang="en-US"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3.0	Key FACTORS TO BE TAKEN INTO 	ACCOUNT BEFORE 	ESTABLISHMENT OF CHCIDP CONTS.</a:t>
            </a:r>
            <a:endParaRPr lang="en-US" sz="2400" b="1" dirty="0"/>
          </a:p>
        </p:txBody>
      </p:sp>
      <p:sp>
        <p:nvSpPr>
          <p:cNvPr id="3" name="Content Placeholder 2"/>
          <p:cNvSpPr>
            <a:spLocks noGrp="1"/>
          </p:cNvSpPr>
          <p:nvPr>
            <p:ph sz="quarter" idx="1"/>
          </p:nvPr>
        </p:nvSpPr>
        <p:spPr/>
        <p:txBody>
          <a:bodyPr>
            <a:normAutofit/>
          </a:bodyPr>
          <a:lstStyle/>
          <a:p>
            <a:pPr lvl="0">
              <a:buFont typeface="Wingdings" pitchFamily="2" charset="2"/>
              <a:buChar char="Ø"/>
            </a:pPr>
            <a:r>
              <a:rPr lang="en-US" dirty="0" smtClean="0"/>
              <a:t>The process then should analyze findings obtained to reveal key issues and suggest possible ways of working together say in making investment in new technology, staff training, renovation and rehabilitation of existing buildings, joint use of existing buildings etc.</a:t>
            </a:r>
          </a:p>
          <a:p>
            <a:pPr lvl="0">
              <a:buFont typeface="Wingdings" pitchFamily="2" charset="2"/>
              <a:buChar char="Ø"/>
            </a:pPr>
            <a:r>
              <a:rPr lang="en-US" dirty="0" smtClean="0"/>
              <a:t>All partners then decide how to implement the endorsed plan over a reasonable period of time-scale after reaching the consensus on priorities for action. According to Brown, the recommended time-scale should be either three years or three to five years instead of an instant timeframe.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a:bodyPr>
          <a:lstStyle/>
          <a:p>
            <a:pPr>
              <a:buNone/>
            </a:pPr>
            <a:r>
              <a:rPr lang="en-US" sz="3600" b="1" dirty="0" smtClean="0"/>
              <a:t>1.1.1	What is the HIFA 			Vision? </a:t>
            </a:r>
            <a:endParaRPr lang="en-US" sz="3600" dirty="0" smtClean="0"/>
          </a:p>
          <a:p>
            <a:pPr algn="ctr">
              <a:buNone/>
            </a:pPr>
            <a:r>
              <a:rPr lang="en-US" sz="3600" i="1" dirty="0" smtClean="0">
                <a:solidFill>
                  <a:schemeClr val="accent1">
                    <a:lumMod val="75000"/>
                  </a:schemeClr>
                </a:solidFill>
              </a:rPr>
              <a:t>“Every person and every health worker will have access to the healthcare information they need to protect their own health and the health of those for whom they are responsible.”</a:t>
            </a:r>
            <a:endParaRPr lang="en-US" sz="3600" i="1" dirty="0">
              <a:solidFill>
                <a:schemeClr val="accent1">
                  <a:lumMod val="75000"/>
                </a:schemeClr>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3.0	Key FACTORS TO BE TAKEN INTO 	ACCOUNT BEFORE 	ESTABLISHMENT OF CHCIDP CONTS.</a:t>
            </a:r>
            <a:endParaRPr lang="en-US" sz="2400" b="1" dirty="0"/>
          </a:p>
        </p:txBody>
      </p:sp>
      <p:sp>
        <p:nvSpPr>
          <p:cNvPr id="3" name="Content Placeholder 2"/>
          <p:cNvSpPr>
            <a:spLocks noGrp="1"/>
          </p:cNvSpPr>
          <p:nvPr>
            <p:ph sz="quarter" idx="1"/>
          </p:nvPr>
        </p:nvSpPr>
        <p:spPr/>
        <p:txBody>
          <a:bodyPr>
            <a:normAutofit fontScale="92500" lnSpcReduction="10000"/>
          </a:bodyPr>
          <a:lstStyle/>
          <a:p>
            <a:pPr algn="just">
              <a:buFont typeface="Wingdings" pitchFamily="2" charset="2"/>
              <a:buChar char="Ø"/>
            </a:pPr>
            <a:r>
              <a:rPr lang="en-US" sz="2800" dirty="0" smtClean="0"/>
              <a:t>The process needs common decisions as to how to review and roll the planning process forward to the next time-scale cycle.</a:t>
            </a:r>
          </a:p>
          <a:p>
            <a:pPr algn="just">
              <a:buNone/>
            </a:pPr>
            <a:r>
              <a:rPr lang="en-US" sz="2800" dirty="0" smtClean="0"/>
              <a:t>Nonetheless, at every stage of the process </a:t>
            </a:r>
            <a:r>
              <a:rPr lang="en-US" sz="2800" b="1" dirty="0" smtClean="0">
                <a:solidFill>
                  <a:schemeClr val="accent1">
                    <a:lumMod val="75000"/>
                  </a:schemeClr>
                </a:solidFill>
              </a:rPr>
              <a:t>“openness” </a:t>
            </a:r>
            <a:r>
              <a:rPr lang="en-US" sz="2800" dirty="0" smtClean="0"/>
              <a:t>must be enhanced through consultations, discussions, agreements and publication and dissemination of results. Equally important is the fact that the process is usually cyclical in nature because healthcare information change as the healthcare information needs and expectations of information users and seekers change.</a:t>
            </a:r>
            <a:endParaRPr lang="en-US" sz="28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417638"/>
          </a:xfrm>
        </p:spPr>
        <p:txBody>
          <a:bodyPr>
            <a:normAutofit fontScale="90000"/>
          </a:bodyPr>
          <a:lstStyle/>
          <a:p>
            <a:r>
              <a:rPr lang="en-US" sz="3600" b="1" dirty="0" smtClean="0"/>
              <a:t>4.0	HOW CAN WE GET STARTED 	TO ESTABLISH CHCIDP?</a:t>
            </a:r>
            <a:r>
              <a:rPr lang="en-US" sz="2800" dirty="0" smtClean="0"/>
              <a:t/>
            </a:r>
            <a:br>
              <a:rPr lang="en-US" sz="2800" dirty="0" smtClean="0"/>
            </a:br>
            <a:r>
              <a:rPr lang="en-US" sz="2800" b="1" dirty="0" smtClean="0"/>
              <a:t>	</a:t>
            </a:r>
            <a:endParaRPr lang="en-US" sz="2800" dirty="0"/>
          </a:p>
        </p:txBody>
      </p:sp>
      <p:sp>
        <p:nvSpPr>
          <p:cNvPr id="3" name="Content Placeholder 2"/>
          <p:cNvSpPr>
            <a:spLocks noGrp="1"/>
          </p:cNvSpPr>
          <p:nvPr>
            <p:ph sz="quarter" idx="1"/>
          </p:nvPr>
        </p:nvSpPr>
        <p:spPr/>
        <p:txBody>
          <a:bodyPr>
            <a:normAutofit/>
          </a:bodyPr>
          <a:lstStyle/>
          <a:p>
            <a:pPr>
              <a:buNone/>
            </a:pPr>
            <a:r>
              <a:rPr lang="en-US" sz="2800" b="1" dirty="0" smtClean="0"/>
              <a:t>Focus Group Discussions </a:t>
            </a:r>
            <a:endParaRPr lang="en-US" sz="2800" dirty="0" smtClean="0"/>
          </a:p>
          <a:p>
            <a:r>
              <a:rPr lang="en-US" sz="2800" dirty="0" smtClean="0"/>
              <a:t>(Please, use </a:t>
            </a:r>
            <a:r>
              <a:rPr lang="en-US" sz="2800" dirty="0" smtClean="0">
                <a:solidFill>
                  <a:schemeClr val="accent1">
                    <a:lumMod val="75000"/>
                  </a:schemeClr>
                </a:solidFill>
              </a:rPr>
              <a:t>Focus Group Discussions’ Guides</a:t>
            </a:r>
            <a:r>
              <a:rPr lang="en-US" sz="2800" dirty="0" smtClean="0"/>
              <a:t> to complete this exercise under the guidance of the contributor)</a:t>
            </a:r>
            <a:endParaRPr lang="en-US" sz="28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5.0	CONCLUSIONS</a:t>
            </a:r>
            <a:endParaRPr lang="en-US" sz="3600" b="1" dirty="0"/>
          </a:p>
        </p:txBody>
      </p:sp>
      <p:sp>
        <p:nvSpPr>
          <p:cNvPr id="3" name="Content Placeholder 2"/>
          <p:cNvSpPr>
            <a:spLocks noGrp="1"/>
          </p:cNvSpPr>
          <p:nvPr>
            <p:ph sz="quarter" idx="1"/>
          </p:nvPr>
        </p:nvSpPr>
        <p:spPr/>
        <p:txBody>
          <a:bodyPr>
            <a:normAutofit/>
          </a:bodyPr>
          <a:lstStyle/>
          <a:p>
            <a:pPr algn="just">
              <a:buNone/>
            </a:pPr>
            <a:r>
              <a:rPr lang="en-US" sz="2800" dirty="0" smtClean="0"/>
              <a:t>Outcomes of Focus Group Discussions will enable us to establish mutual conclusive conclusions we have drawn through this modest contribution.</a:t>
            </a:r>
          </a:p>
          <a:p>
            <a:pPr algn="just">
              <a:buNone/>
            </a:pPr>
            <a:endParaRPr lang="en-US" sz="28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List of References</a:t>
            </a:r>
            <a:r>
              <a:rPr lang="en-US" sz="3600" dirty="0" smtClean="0"/>
              <a:t/>
            </a:r>
            <a:br>
              <a:rPr lang="en-US" sz="3600" dirty="0" smtClean="0"/>
            </a:br>
            <a:endParaRPr lang="en-US" sz="3600" dirty="0"/>
          </a:p>
        </p:txBody>
      </p:sp>
      <p:sp>
        <p:nvSpPr>
          <p:cNvPr id="3" name="Content Placeholder 2"/>
          <p:cNvSpPr>
            <a:spLocks noGrp="1"/>
          </p:cNvSpPr>
          <p:nvPr>
            <p:ph sz="quarter" idx="1"/>
          </p:nvPr>
        </p:nvSpPr>
        <p:spPr/>
        <p:txBody>
          <a:bodyPr>
            <a:normAutofit lnSpcReduction="10000"/>
          </a:bodyPr>
          <a:lstStyle/>
          <a:p>
            <a:pPr>
              <a:buNone/>
            </a:pPr>
            <a:r>
              <a:rPr lang="en-US" dirty="0" smtClean="0"/>
              <a:t>The following is a list of sources of information I consulted during preparation of this contribution.</a:t>
            </a:r>
          </a:p>
          <a:p>
            <a:pPr>
              <a:buNone/>
            </a:pPr>
            <a:r>
              <a:rPr lang="en-US" dirty="0" smtClean="0"/>
              <a:t>Brenda White Associates. </a:t>
            </a:r>
            <a:r>
              <a:rPr lang="en-US" i="1" dirty="0" smtClean="0"/>
              <a:t>Library and Information Plan for the Counties of Gloucestershire, </a:t>
            </a:r>
            <a:endParaRPr lang="en-US" dirty="0" smtClean="0"/>
          </a:p>
          <a:p>
            <a:pPr>
              <a:buNone/>
            </a:pPr>
            <a:r>
              <a:rPr lang="en-US" i="1" dirty="0" smtClean="0"/>
              <a:t>	and Hereford and Worcester</a:t>
            </a:r>
            <a:r>
              <a:rPr lang="en-US" dirty="0" smtClean="0"/>
              <a:t>. ?: Hereford and Worcester County Council, 1989.</a:t>
            </a:r>
          </a:p>
          <a:p>
            <a:pPr>
              <a:buNone/>
            </a:pPr>
            <a:r>
              <a:rPr lang="en-US" dirty="0" smtClean="0"/>
              <a:t>Brown, Royston. “Coupling Vision with Reality” in </a:t>
            </a:r>
            <a:r>
              <a:rPr lang="en-US" i="1" dirty="0" smtClean="0"/>
              <a:t>Health Information Seminar: Towards a </a:t>
            </a:r>
            <a:endParaRPr lang="en-US" dirty="0" smtClean="0"/>
          </a:p>
          <a:p>
            <a:pPr>
              <a:buNone/>
            </a:pPr>
            <a:r>
              <a:rPr lang="en-US" i="1" dirty="0" smtClean="0"/>
              <a:t>	Health Information Plan for the Northern Region</a:t>
            </a:r>
            <a:r>
              <a:rPr lang="en-US" dirty="0" smtClean="0"/>
              <a:t>. Edited by Pat </a:t>
            </a:r>
            <a:r>
              <a:rPr lang="en-US" dirty="0" err="1" smtClean="0"/>
              <a:t>Wressell</a:t>
            </a:r>
            <a:r>
              <a:rPr lang="en-US" dirty="0" smtClean="0"/>
              <a:t>. Report of a Seminar and Open Session held in Newcastle upon Tyne on November 1989. Newcastle upon Tyne: Information North, 1990.</a:t>
            </a:r>
          </a:p>
          <a:p>
            <a:pPr>
              <a:buNone/>
            </a:pP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List of References </a:t>
            </a:r>
            <a:r>
              <a:rPr lang="en-US" sz="3600" b="1" dirty="0" err="1" smtClean="0"/>
              <a:t>conts</a:t>
            </a:r>
            <a:r>
              <a:rPr lang="en-US" sz="3600" b="1" dirty="0" smtClean="0"/>
              <a:t>.</a:t>
            </a:r>
            <a:r>
              <a:rPr lang="en-US" sz="3600" dirty="0" smtClean="0"/>
              <a:t/>
            </a:r>
            <a:br>
              <a:rPr lang="en-US" sz="3600" dirty="0" smtClean="0"/>
            </a:br>
            <a:endParaRPr lang="en-US" sz="3600" b="1" dirty="0"/>
          </a:p>
        </p:txBody>
      </p:sp>
      <p:sp>
        <p:nvSpPr>
          <p:cNvPr id="3" name="Content Placeholder 2"/>
          <p:cNvSpPr>
            <a:spLocks noGrp="1"/>
          </p:cNvSpPr>
          <p:nvPr>
            <p:ph sz="quarter" idx="1"/>
          </p:nvPr>
        </p:nvSpPr>
        <p:spPr/>
        <p:txBody>
          <a:bodyPr>
            <a:normAutofit/>
          </a:bodyPr>
          <a:lstStyle/>
          <a:p>
            <a:pPr>
              <a:buNone/>
            </a:pPr>
            <a:r>
              <a:rPr lang="en-US" sz="2800" dirty="0" err="1" smtClean="0"/>
              <a:t>Chikati</a:t>
            </a:r>
            <a:r>
              <a:rPr lang="en-US" sz="2800" dirty="0" smtClean="0"/>
              <a:t>, John. </a:t>
            </a:r>
            <a:r>
              <a:rPr lang="en-US" sz="2800" i="1" dirty="0" smtClean="0"/>
              <a:t>The Partnership Handbook Establishing Partnership for Community </a:t>
            </a:r>
            <a:endParaRPr lang="en-US" sz="2800" dirty="0" smtClean="0"/>
          </a:p>
          <a:p>
            <a:pPr>
              <a:buNone/>
            </a:pPr>
            <a:r>
              <a:rPr lang="en-US" sz="2800" i="1" dirty="0" smtClean="0"/>
              <a:t>	Development</a:t>
            </a:r>
            <a:r>
              <a:rPr lang="en-US" sz="2800" dirty="0" smtClean="0"/>
              <a:t>. Nairobi: Regional Partnership for Resource Development, 2009.</a:t>
            </a:r>
          </a:p>
          <a:p>
            <a:pPr>
              <a:buNone/>
            </a:pPr>
            <a:r>
              <a:rPr lang="en-US" sz="2800" dirty="0" smtClean="0"/>
              <a:t>Lucas, Robert W. </a:t>
            </a:r>
            <a:r>
              <a:rPr lang="en-US" sz="2800" i="1" dirty="0" smtClean="0"/>
              <a:t>Customer Service: Skills and Concepts for Success</a:t>
            </a:r>
            <a:r>
              <a:rPr lang="en-US" sz="2800" dirty="0" smtClean="0"/>
              <a:t>. Woodland Hills: </a:t>
            </a:r>
          </a:p>
          <a:p>
            <a:pPr>
              <a:buNone/>
            </a:pPr>
            <a:r>
              <a:rPr lang="en-US" sz="2800" dirty="0" smtClean="0"/>
              <a:t>	Glencoe/McGraw-Hill, 2002.</a:t>
            </a:r>
            <a:endParaRPr lang="en-US" sz="2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4400" dirty="0" smtClean="0"/>
              <a:t>“THANK YOU VERY MUCH FOR YOUR KIND ATTENTION!”</a:t>
            </a:r>
            <a:endParaRPr lang="en-US" sz="4400" dirty="0"/>
          </a:p>
        </p:txBody>
      </p:sp>
      <p:sp>
        <p:nvSpPr>
          <p:cNvPr id="5" name="Text Placeholder 4"/>
          <p:cNvSpPr>
            <a:spLocks noGrp="1"/>
          </p:cNvSpPr>
          <p:nvPr>
            <p:ph type="body" idx="1"/>
          </p:nvPr>
        </p:nvSpPr>
        <p:spPr/>
        <p:txBody>
          <a:bodyPr>
            <a:normAutofit/>
          </a:bodyPr>
          <a:lstStyle/>
          <a:p>
            <a:pPr algn="ctr"/>
            <a:r>
              <a:rPr lang="en-US" sz="3600" dirty="0" smtClean="0"/>
              <a:t>==THE END==</a:t>
            </a:r>
            <a:endParaRPr lang="en-US"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fontScale="92500" lnSpcReduction="10000"/>
          </a:bodyPr>
          <a:lstStyle/>
          <a:p>
            <a:pPr>
              <a:buNone/>
            </a:pPr>
            <a:r>
              <a:rPr lang="en-US" sz="3200" b="1" dirty="0" smtClean="0"/>
              <a:t>1.1.2		Significances of  Joining 		HIFA</a:t>
            </a:r>
            <a:endParaRPr lang="en-US" sz="3200" dirty="0" smtClean="0"/>
          </a:p>
          <a:p>
            <a:pPr algn="just">
              <a:buNone/>
            </a:pPr>
            <a:r>
              <a:rPr lang="en-US" sz="3200" dirty="0" smtClean="0"/>
              <a:t>By joining HIFA you:</a:t>
            </a:r>
          </a:p>
          <a:p>
            <a:pPr lvl="0" algn="just">
              <a:buFont typeface="Wingdings" pitchFamily="2" charset="2"/>
              <a:buChar char="Ø"/>
            </a:pPr>
            <a:r>
              <a:rPr lang="en-US" sz="3200" dirty="0" smtClean="0"/>
              <a:t>Become part of a worldwide community of more than 7,000 professionals from more than 2,000 organizations in 167 countries, all dedicated to meet the information and learning needs of healthcare providers.</a:t>
            </a:r>
          </a:p>
          <a:p>
            <a:pPr lvl="0" algn="just">
              <a:buFont typeface="Wingdings" pitchFamily="2" charset="2"/>
              <a:buChar char="Ø"/>
            </a:pPr>
            <a:r>
              <a:rPr lang="en-US" sz="3200" dirty="0" smtClean="0"/>
              <a:t>Learn from others and share your experience.</a:t>
            </a:r>
          </a:p>
          <a:p>
            <a:pPr algn="just">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a:bodyPr>
          <a:lstStyle/>
          <a:p>
            <a:pPr lvl="0" algn="just">
              <a:buFont typeface="Wingdings" pitchFamily="2" charset="2"/>
              <a:buChar char="Ø"/>
            </a:pPr>
            <a:r>
              <a:rPr lang="en-US" sz="2800" dirty="0" smtClean="0"/>
              <a:t>Make new contacts and collaborations.</a:t>
            </a:r>
          </a:p>
          <a:p>
            <a:pPr lvl="0" algn="just">
              <a:buFont typeface="Wingdings" pitchFamily="2" charset="2"/>
              <a:buChar char="Ø"/>
            </a:pPr>
            <a:r>
              <a:rPr lang="en-US" sz="2800" dirty="0" smtClean="0"/>
              <a:t>Let others know about your interests, activities, services, publications.</a:t>
            </a:r>
          </a:p>
          <a:p>
            <a:pPr lvl="0" algn="just">
              <a:buFont typeface="Wingdings" pitchFamily="2" charset="2"/>
              <a:buChar char="Ø"/>
            </a:pPr>
            <a:r>
              <a:rPr lang="en-US" sz="2800" dirty="0" smtClean="0"/>
              <a:t>Might become the next Tanzania’s HIFA Country Representative (CR).</a:t>
            </a:r>
          </a:p>
          <a:p>
            <a:pPr algn="just">
              <a:buFont typeface="Wingdings" pitchFamily="2" charset="2"/>
              <a:buChar char="Ø"/>
            </a:pPr>
            <a:r>
              <a:rPr lang="en-US" sz="2800" dirty="0" smtClean="0"/>
              <a:t>Find out about funding and training opportunities, useful websites, new publications, and new strategies to address challenges you are experiencing.</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Autofit/>
          </a:bodyPr>
          <a:lstStyle/>
          <a:p>
            <a:pPr>
              <a:buNone/>
            </a:pPr>
            <a:r>
              <a:rPr lang="en-US" sz="2800" b="1" dirty="0" smtClean="0"/>
              <a:t>1.1.3	Who is Eligible to Join HIFA?</a:t>
            </a:r>
            <a:endParaRPr lang="en-US" sz="2800" dirty="0" smtClean="0"/>
          </a:p>
          <a:p>
            <a:pPr lvl="0" algn="just">
              <a:buFont typeface="Wingdings" pitchFamily="2" charset="2"/>
              <a:buChar char="Ø"/>
            </a:pPr>
            <a:r>
              <a:rPr lang="en-US" sz="2800" dirty="0" smtClean="0"/>
              <a:t>HIFA is open to anyone with an interest in improving healthcare in Tanzania, and the </a:t>
            </a:r>
            <a:r>
              <a:rPr lang="en-US" sz="2800" b="1" dirty="0" smtClean="0"/>
              <a:t>membership</a:t>
            </a:r>
            <a:r>
              <a:rPr lang="en-US" sz="2800" dirty="0" smtClean="0"/>
              <a:t> is </a:t>
            </a:r>
            <a:r>
              <a:rPr lang="en-US" sz="2800" b="1" dirty="0" smtClean="0"/>
              <a:t>free</a:t>
            </a:r>
            <a:r>
              <a:rPr lang="en-US" sz="2800" dirty="0" smtClean="0"/>
              <a:t>.</a:t>
            </a:r>
          </a:p>
          <a:p>
            <a:pPr lvl="0" algn="just">
              <a:buFont typeface="Wingdings" pitchFamily="2" charset="2"/>
              <a:buChar char="Ø"/>
            </a:pPr>
            <a:r>
              <a:rPr lang="en-US" sz="2800" dirty="0" smtClean="0"/>
              <a:t>Therefore let's together build a future in Tanzania where people are no longer dying for lack of healthcare knowledge.</a:t>
            </a:r>
          </a:p>
          <a:p>
            <a:pPr>
              <a:buFont typeface="Wingdings" pitchFamily="2" charset="2"/>
              <a:buChar char="Ø"/>
            </a:pPr>
            <a:r>
              <a:rPr lang="en-US" sz="2800" dirty="0" smtClean="0"/>
              <a:t>Join today – by visiting: </a:t>
            </a:r>
            <a:r>
              <a:rPr lang="en-US" sz="2800" b="1" dirty="0" smtClean="0"/>
              <a:t> </a:t>
            </a:r>
            <a:r>
              <a:rPr lang="en-US" sz="2800" b="1" u="sng" dirty="0" smtClean="0">
                <a:hlinkClick r:id="rId2"/>
              </a:rPr>
              <a:t>www.hifa2015.org</a:t>
            </a:r>
            <a:r>
              <a:rPr lang="en-US" sz="2800" dirty="0" smtClean="0"/>
              <a:t> and click on: </a:t>
            </a:r>
            <a:r>
              <a:rPr lang="en-US" sz="2800" b="1" dirty="0" smtClean="0"/>
              <a:t>'Join'</a:t>
            </a:r>
            <a:endParaRPr lang="en-US" sz="2800" dirty="0" smtClean="0"/>
          </a:p>
          <a:p>
            <a:pPr>
              <a:buNone/>
            </a:pP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lnSpcReduction="10000"/>
          </a:bodyPr>
          <a:lstStyle/>
          <a:p>
            <a:pPr>
              <a:buNone/>
            </a:pPr>
            <a:r>
              <a:rPr lang="en-US" sz="2800" b="1" dirty="0" smtClean="0"/>
              <a:t>1.1.4	A Word of Caution</a:t>
            </a:r>
            <a:endParaRPr lang="en-US" sz="2800" dirty="0" smtClean="0"/>
          </a:p>
          <a:p>
            <a:pPr lvl="0" algn="just">
              <a:buFont typeface="Wingdings" pitchFamily="2" charset="2"/>
              <a:buChar char="Ø"/>
            </a:pPr>
            <a:r>
              <a:rPr lang="en-US" sz="2800" b="1" dirty="0" smtClean="0"/>
              <a:t>You </a:t>
            </a:r>
            <a:r>
              <a:rPr lang="en-US" sz="2800" b="1" u="sng" dirty="0" smtClean="0">
                <a:solidFill>
                  <a:schemeClr val="accent1">
                    <a:lumMod val="75000"/>
                  </a:schemeClr>
                </a:solidFill>
              </a:rPr>
              <a:t>can never</a:t>
            </a:r>
            <a:r>
              <a:rPr lang="en-US" sz="2800" b="1" dirty="0" smtClean="0">
                <a:solidFill>
                  <a:schemeClr val="accent1">
                    <a:lumMod val="75000"/>
                  </a:schemeClr>
                </a:solidFill>
              </a:rPr>
              <a:t> </a:t>
            </a:r>
            <a:r>
              <a:rPr lang="en-US" sz="2800" b="1" dirty="0" smtClean="0"/>
              <a:t>know </a:t>
            </a:r>
            <a:r>
              <a:rPr lang="en-US" sz="2800" dirty="0" smtClean="0"/>
              <a:t>what is going on through this renowned global </a:t>
            </a:r>
            <a:r>
              <a:rPr lang="en-US" sz="2800" b="1" dirty="0" smtClean="0"/>
              <a:t>E-mail discussions network </a:t>
            </a:r>
            <a:r>
              <a:rPr lang="en-US" sz="2800" b="1" u="sng" dirty="0" smtClean="0">
                <a:solidFill>
                  <a:schemeClr val="accent1">
                    <a:lumMod val="75000"/>
                  </a:schemeClr>
                </a:solidFill>
              </a:rPr>
              <a:t>unless</a:t>
            </a:r>
            <a:r>
              <a:rPr lang="en-US" sz="2800" dirty="0" smtClean="0"/>
              <a:t> </a:t>
            </a:r>
            <a:r>
              <a:rPr lang="en-US" sz="2800" b="1" dirty="0" smtClean="0"/>
              <a:t>you</a:t>
            </a:r>
            <a:r>
              <a:rPr lang="en-US" sz="2800" dirty="0" smtClean="0"/>
              <a:t> are </a:t>
            </a:r>
            <a:r>
              <a:rPr lang="en-US" sz="2800" b="1" dirty="0" smtClean="0">
                <a:solidFill>
                  <a:schemeClr val="accent1">
                    <a:lumMod val="75000"/>
                  </a:schemeClr>
                </a:solidFill>
              </a:rPr>
              <a:t>HIFA member</a:t>
            </a:r>
            <a:r>
              <a:rPr lang="en-US" sz="2800" dirty="0" smtClean="0"/>
              <a:t>.</a:t>
            </a:r>
          </a:p>
          <a:p>
            <a:pPr lvl="0" algn="just">
              <a:buFont typeface="Wingdings" pitchFamily="2" charset="2"/>
              <a:buChar char="Ø"/>
            </a:pPr>
            <a:r>
              <a:rPr lang="en-US" sz="2800" dirty="0" smtClean="0"/>
              <a:t>Once you have joined HIFA, please let me know immediately either by an SMS or by E-mail using my contacts given on the cover page of this work specifying:</a:t>
            </a:r>
          </a:p>
          <a:p>
            <a:pPr lvl="0" algn="just"/>
            <a:r>
              <a:rPr lang="en-US" sz="2800" dirty="0" smtClean="0"/>
              <a:t>Your full name;</a:t>
            </a:r>
          </a:p>
          <a:p>
            <a:pPr lvl="0" algn="just"/>
            <a:r>
              <a:rPr lang="en-US" sz="2800" dirty="0" smtClean="0"/>
              <a:t> Your job title;</a:t>
            </a:r>
          </a:p>
          <a:p>
            <a:pPr lvl="0">
              <a:buNone/>
            </a:pP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1.0	INTRODUCTION </a:t>
            </a:r>
            <a:r>
              <a:rPr lang="en-US" sz="3600" b="1" dirty="0" err="1" smtClean="0"/>
              <a:t>Conts</a:t>
            </a:r>
            <a:r>
              <a:rPr lang="en-US" sz="3600" b="1" dirty="0" smtClean="0"/>
              <a:t>.</a:t>
            </a:r>
            <a:endParaRPr lang="en-US" sz="3600" dirty="0"/>
          </a:p>
        </p:txBody>
      </p:sp>
      <p:sp>
        <p:nvSpPr>
          <p:cNvPr id="3" name="Content Placeholder 2"/>
          <p:cNvSpPr>
            <a:spLocks noGrp="1"/>
          </p:cNvSpPr>
          <p:nvPr>
            <p:ph sz="quarter" idx="1"/>
          </p:nvPr>
        </p:nvSpPr>
        <p:spPr/>
        <p:txBody>
          <a:bodyPr>
            <a:normAutofit lnSpcReduction="10000"/>
          </a:bodyPr>
          <a:lstStyle/>
          <a:p>
            <a:pPr lvl="0" algn="just"/>
            <a:r>
              <a:rPr lang="en-US" sz="2800" dirty="0" smtClean="0"/>
              <a:t>The full name of your employer (please avoid abbreviations and acronyms); and </a:t>
            </a:r>
          </a:p>
          <a:p>
            <a:pPr lvl="0" algn="just"/>
            <a:r>
              <a:rPr lang="en-US" sz="2800" dirty="0" smtClean="0"/>
              <a:t> Your E-mail and cell number. </a:t>
            </a:r>
          </a:p>
          <a:p>
            <a:pPr lvl="0" algn="just"/>
            <a:r>
              <a:rPr lang="en-US" sz="2800" dirty="0" smtClean="0"/>
              <a:t>For you to take immediately open opportunities given by online HIFA network you must: be affluent in English language; develop habit of going through your E-mails often; and share immediately your opinions and experience (s) online without violating existing national and international laws.</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769</TotalTime>
  <Words>1955</Words>
  <Application>Microsoft Office PowerPoint</Application>
  <PresentationFormat>On-screen Show (4:3)</PresentationFormat>
  <Paragraphs>188</Paragraphs>
  <Slides>45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Calibri</vt:lpstr>
      <vt:lpstr>Century Schoolbook</vt:lpstr>
      <vt:lpstr>Wingdings</vt:lpstr>
      <vt:lpstr>Wingdings 2</vt:lpstr>
      <vt:lpstr>Oriel</vt:lpstr>
      <vt:lpstr>THE WAY PWANI MAY ESTABLISH THE STRONGEST PARTNERSHIP IN DELIVERY OF QUALITY AND TIMELY HEALTH CARE INFORMATION SERVICES IN COAST REGION </vt:lpstr>
      <vt:lpstr>1.0 INTRODUCTION</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1.0 INTRODUCTION Conts.</vt:lpstr>
      <vt:lpstr>2.0 THE WAY PWANI MAY ESTABLISH THE FIRST  EVER HEALTH CARE INFORMATION  DISSEMINATION PLAN (CHCIDP)  </vt:lpstr>
      <vt:lpstr>2.0 THE WAY PWANI MAY ESTABLISH THE FIRST  EVER HEALTH CARE INFORMATION  DISSEMINATION PLAN (CHCIDP) CONTS.</vt:lpstr>
      <vt:lpstr>2.0 THE WAY PWANI MAY ESTABLISH THE FIRST  EVER HEALTH CARE INFORMATION  DISSEMINATION PLAN (CHCIDP) CONTS.</vt:lpstr>
      <vt:lpstr>2.0 THE WAY PWANI MAY ESTABLISH THE FIRST  EVER HEALTH CARE INFORMATION  DISSEMINATION PLAN (CHCIDP) CONTS.</vt:lpstr>
      <vt:lpstr>2.0 THE WAY PWANI MAY ESTABLISH THE FIRST  EVER HEALTH CARE INFORMATION  DISSEMINATION PLAN (CHCIDP) CONTS.</vt:lpstr>
      <vt:lpstr>2.0 THE WAY PWANI MAY ESTABLISH THE FIRST  EVER HEALTH CARE INFORMATION  DISSEMINATION PLAN (CHCIDP) CONTS.</vt:lpstr>
      <vt:lpstr>2.0 THE WAY PWANI MAY ESTABLISH THE FIRST  EVER HEALTH CARE INFORMATION  DISSEMINATION PLAN (CHCIDP) CONTS.</vt:lpstr>
      <vt:lpstr>3.0 Key factors to be taken into  account before establishment  of CHCIDP</vt:lpstr>
      <vt:lpstr>3.0 Key FACTORS TO BE TAKEN INTO  ACCOUNT BEFORE  ESTABLISHMENT OF CHCIDP CONTS.</vt:lpstr>
      <vt:lpstr>3.0 Key FACTORS TO BE TAKEN INTO  ACCOUNT BEFORE  ESTABLISHMENT OF CHCIDP CONTS.</vt:lpstr>
      <vt:lpstr>3.0 Key FACTORS TO BE TAKEN INTO  ACCOUNT BEFORE  ESTABLISHMENT OF CHCIDP CONTS.</vt:lpstr>
      <vt:lpstr>3.0 Key FACTORS TO BE TAKEN INTO  ACCOUNT BEFORE  ESTABLISHMENT OF CHCIDP CONTS.</vt:lpstr>
      <vt:lpstr>3.0 Key FACTORS TO BE TAKEN INTO  ACCOUNT BEFORE  ESTABLISHMENT OF CHCIDP CONTS.</vt:lpstr>
      <vt:lpstr>4.0 HOW CAN WE GET STARTED  TO ESTABLISH CHCIDP?  </vt:lpstr>
      <vt:lpstr>5.0 CONCLUSIONS</vt:lpstr>
      <vt:lpstr>List of References </vt:lpstr>
      <vt:lpstr>List of References conts. </vt:lpstr>
      <vt:lpstr>“THANK YOU VERY MUCH FOR YOUR KIND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way hifa can facilitate establishment of the strongest partnership in delivery of quality and timely health care information services in coast region</dc:title>
  <dc:creator>DELL</dc:creator>
  <cp:lastModifiedBy>Neil Pakenham-Walsh</cp:lastModifiedBy>
  <cp:revision>101</cp:revision>
  <dcterms:created xsi:type="dcterms:W3CDTF">2015-08-17T08:49:58Z</dcterms:created>
  <dcterms:modified xsi:type="dcterms:W3CDTF">2016-09-19T06:11:18Z</dcterms:modified>
</cp:coreProperties>
</file>